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3" r:id="rId3"/>
    <p:sldId id="262" r:id="rId4"/>
    <p:sldId id="264" r:id="rId5"/>
    <p:sldId id="265" r:id="rId6"/>
    <p:sldId id="266" r:id="rId7"/>
    <p:sldId id="267" r:id="rId8"/>
    <p:sldId id="270" r:id="rId9"/>
    <p:sldId id="271" r:id="rId10"/>
    <p:sldId id="272" r:id="rId11"/>
    <p:sldId id="273" r:id="rId12"/>
    <p:sldId id="274" r:id="rId13"/>
    <p:sldId id="275" r:id="rId14"/>
    <p:sldId id="276" r:id="rId15"/>
    <p:sldId id="277" r:id="rId16"/>
    <p:sldId id="278" r:id="rId17"/>
    <p:sldId id="279" r:id="rId18"/>
    <p:sldId id="261" r:id="rId19"/>
    <p:sldId id="258" r:id="rId20"/>
    <p:sldId id="260"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68" r:id="rId39"/>
    <p:sldId id="298" r:id="rId40"/>
    <p:sldId id="300" r:id="rId41"/>
    <p:sldId id="301" r:id="rId42"/>
    <p:sldId id="302" r:id="rId43"/>
    <p:sldId id="303" r:id="rId44"/>
    <p:sldId id="304" r:id="rId45"/>
    <p:sldId id="305" r:id="rId46"/>
    <p:sldId id="306" r:id="rId47"/>
    <p:sldId id="269"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92BE0A5-1709-D254-5A87-C969B8F81133}" name="Jessica Eppinger" initials="JE" userId="S::jessica.eppinger@imperialhealthholdings.com::6c86015f-a9ba-440e-9a8d-843232572c8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357E"/>
    <a:srgbClr val="9F86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53"/>
    <p:restoredTop sz="94666"/>
  </p:normalViewPr>
  <p:slideViewPr>
    <p:cSldViewPr snapToGrid="0" snapToObjects="1">
      <p:cViewPr varScale="1">
        <p:scale>
          <a:sx n="86" d="100"/>
          <a:sy n="86" d="100"/>
        </p:scale>
        <p:origin x="96" y="5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8/10/relationships/authors" Target="author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752094" y="2046288"/>
            <a:ext cx="9144000" cy="1006475"/>
          </a:xfrm>
        </p:spPr>
        <p:txBody>
          <a:bodyPr anchor="ctr">
            <a:normAutofit/>
          </a:bodyPr>
          <a:lstStyle>
            <a:lvl1pPr algn="l">
              <a:defRPr sz="5000">
                <a:solidFill>
                  <a:srgbClr val="9F86B2"/>
                </a:solidFill>
              </a:defRPr>
            </a:lvl1pPr>
          </a:lstStyle>
          <a:p>
            <a:r>
              <a:rPr lang="en-US" dirty="0"/>
              <a:t>Insert Headline Here</a:t>
            </a:r>
          </a:p>
        </p:txBody>
      </p:sp>
      <p:sp>
        <p:nvSpPr>
          <p:cNvPr id="3" name="Subtitle 2"/>
          <p:cNvSpPr>
            <a:spLocks noGrp="1"/>
          </p:cNvSpPr>
          <p:nvPr>
            <p:ph type="subTitle" idx="1" hasCustomPrompt="1"/>
          </p:nvPr>
        </p:nvSpPr>
        <p:spPr>
          <a:xfrm>
            <a:off x="752094" y="3179420"/>
            <a:ext cx="9144000" cy="561308"/>
          </a:xfrm>
        </p:spPr>
        <p:txBody>
          <a:bodyPr>
            <a:normAutofit/>
          </a:bodyPr>
          <a:lstStyle>
            <a:lvl1pPr marL="0" indent="0" algn="l">
              <a:buNone/>
              <a:defRPr sz="25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a:t>
            </a:r>
          </a:p>
        </p:txBody>
      </p:sp>
    </p:spTree>
    <p:extLst>
      <p:ext uri="{BB962C8B-B14F-4D97-AF65-F5344CB8AC3E}">
        <p14:creationId xmlns:p14="http://schemas.microsoft.com/office/powerpoint/2010/main" val="1605701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Title 1"/>
          <p:cNvSpPr>
            <a:spLocks noGrp="1"/>
          </p:cNvSpPr>
          <p:nvPr>
            <p:ph type="ctrTitle" hasCustomPrompt="1"/>
          </p:nvPr>
        </p:nvSpPr>
        <p:spPr>
          <a:xfrm>
            <a:off x="740219" y="2580677"/>
            <a:ext cx="9144000" cy="1006475"/>
          </a:xfrm>
        </p:spPr>
        <p:txBody>
          <a:bodyPr anchor="ctr">
            <a:normAutofit/>
          </a:bodyPr>
          <a:lstStyle>
            <a:lvl1pPr algn="l">
              <a:defRPr sz="5000">
                <a:solidFill>
                  <a:srgbClr val="9F86B2"/>
                </a:solidFill>
              </a:defRPr>
            </a:lvl1pPr>
          </a:lstStyle>
          <a:p>
            <a:r>
              <a:rPr lang="en-US" dirty="0"/>
              <a:t>Insert Section Header Here</a:t>
            </a:r>
          </a:p>
        </p:txBody>
      </p:sp>
      <p:sp>
        <p:nvSpPr>
          <p:cNvPr id="11" name="Subtitle 2"/>
          <p:cNvSpPr>
            <a:spLocks noGrp="1"/>
          </p:cNvSpPr>
          <p:nvPr>
            <p:ph type="subTitle" idx="1" hasCustomPrompt="1"/>
          </p:nvPr>
        </p:nvSpPr>
        <p:spPr>
          <a:xfrm>
            <a:off x="740219" y="3713809"/>
            <a:ext cx="9144000" cy="573184"/>
          </a:xfrm>
        </p:spPr>
        <p:txBody>
          <a:bodyPr>
            <a:normAutofit/>
          </a:bodyPr>
          <a:lstStyle>
            <a:lvl1pPr marL="0" indent="0" algn="l">
              <a:buNone/>
              <a:defRPr sz="25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a:t>
            </a:r>
          </a:p>
        </p:txBody>
      </p:sp>
    </p:spTree>
    <p:extLst>
      <p:ext uri="{BB962C8B-B14F-4D97-AF65-F5344CB8AC3E}">
        <p14:creationId xmlns:p14="http://schemas.microsoft.com/office/powerpoint/2010/main" val="1407946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able of Contents">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652718" y="466320"/>
            <a:ext cx="10515600" cy="1691007"/>
          </a:xfrm>
        </p:spPr>
        <p:txBody>
          <a:bodyPr anchor="ctr">
            <a:normAutofit/>
          </a:bodyPr>
          <a:lstStyle>
            <a:lvl1pPr>
              <a:defRPr sz="5000">
                <a:solidFill>
                  <a:srgbClr val="9F86B2"/>
                </a:solidFill>
              </a:defRPr>
            </a:lvl1pPr>
          </a:lstStyle>
          <a:p>
            <a:r>
              <a:rPr lang="en-US" dirty="0"/>
              <a:t>Table of Contents</a:t>
            </a:r>
          </a:p>
        </p:txBody>
      </p:sp>
      <p:sp>
        <p:nvSpPr>
          <p:cNvPr id="3" name="Text Placeholder 2"/>
          <p:cNvSpPr>
            <a:spLocks noGrp="1"/>
          </p:cNvSpPr>
          <p:nvPr>
            <p:ph type="body" idx="1" hasCustomPrompt="1"/>
          </p:nvPr>
        </p:nvSpPr>
        <p:spPr>
          <a:xfrm>
            <a:off x="652718" y="2623647"/>
            <a:ext cx="10515600" cy="2932025"/>
          </a:xfrm>
        </p:spPr>
        <p:txBody>
          <a:bodyPr/>
          <a:lstStyle>
            <a:lvl1pPr marL="457200" indent="-457200">
              <a:buClr>
                <a:srgbClr val="5F357E"/>
              </a:buClr>
              <a:buFont typeface="+mj-lt"/>
              <a:buAutoNum type="arabicPeriod"/>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Title </a:t>
            </a:r>
          </a:p>
          <a:p>
            <a:pPr lvl="0"/>
            <a:r>
              <a:rPr lang="en-US" dirty="0"/>
              <a:t>Title</a:t>
            </a:r>
          </a:p>
          <a:p>
            <a:pPr lvl="0"/>
            <a:r>
              <a:rPr lang="en-US" dirty="0"/>
              <a:t>Title</a:t>
            </a:r>
          </a:p>
          <a:p>
            <a:pPr lvl="0"/>
            <a:r>
              <a:rPr lang="en-US" dirty="0"/>
              <a:t>Title</a:t>
            </a:r>
          </a:p>
          <a:p>
            <a:pPr lvl="0"/>
            <a:r>
              <a:rPr lang="en-US" dirty="0"/>
              <a:t>Title</a:t>
            </a:r>
          </a:p>
          <a:p>
            <a:pPr lvl="0"/>
            <a:r>
              <a:rPr lang="en-US" dirty="0"/>
              <a:t>Title</a:t>
            </a:r>
          </a:p>
        </p:txBody>
      </p:sp>
    </p:spTree>
    <p:extLst>
      <p:ext uri="{BB962C8B-B14F-4D97-AF65-F5344CB8AC3E}">
        <p14:creationId xmlns:p14="http://schemas.microsoft.com/office/powerpoint/2010/main" val="2296451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py 1">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 Placeholder 2"/>
          <p:cNvSpPr>
            <a:spLocks noGrp="1"/>
          </p:cNvSpPr>
          <p:nvPr>
            <p:ph type="body" idx="1" hasCustomPrompt="1"/>
          </p:nvPr>
        </p:nvSpPr>
        <p:spPr>
          <a:xfrm>
            <a:off x="652718" y="3150419"/>
            <a:ext cx="5035388" cy="2015588"/>
          </a:xfrm>
        </p:spPr>
        <p:txBody>
          <a:bodyPr>
            <a:normAutofit/>
          </a:bodyPr>
          <a:lstStyle>
            <a:lvl1pPr marL="342900" marR="0" indent="-342900" algn="l" defTabSz="914400" rtl="0" eaLnBrk="1" fontAlgn="auto" latinLnBrk="0" hangingPunct="1">
              <a:lnSpc>
                <a:spcPct val="100000"/>
              </a:lnSpc>
              <a:spcBef>
                <a:spcPts val="0"/>
              </a:spcBef>
              <a:spcAft>
                <a:spcPts val="0"/>
              </a:spcAft>
              <a:buClr>
                <a:srgbClr val="5F357E"/>
              </a:buClr>
              <a:buSzTx/>
              <a:buFont typeface="Arial" charset="0"/>
              <a:buChar char="•"/>
              <a:tabLst/>
              <a:defRPr sz="20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marL="342900" marR="0" lvl="0" indent="-342900" algn="l" defTabSz="914400" rtl="0" eaLnBrk="1" fontAlgn="auto" latinLnBrk="0" hangingPunct="1">
              <a:lnSpc>
                <a:spcPct val="100000"/>
              </a:lnSpc>
              <a:spcBef>
                <a:spcPts val="0"/>
              </a:spcBef>
              <a:spcAft>
                <a:spcPts val="0"/>
              </a:spcAft>
              <a:buClr>
                <a:srgbClr val="5F357E"/>
              </a:buClr>
              <a:buSzTx/>
              <a:tabLst/>
              <a:defRPr/>
            </a:pPr>
            <a:r>
              <a:rPr lang="en-US"/>
              <a:t>Bullet </a:t>
            </a:r>
            <a:r>
              <a:rPr lang="en-US" dirty="0"/>
              <a:t>1</a:t>
            </a:r>
          </a:p>
          <a:p>
            <a:pPr marL="342900" marR="0" lvl="0" indent="-342900" algn="l" defTabSz="914400" rtl="0" eaLnBrk="1" fontAlgn="auto" latinLnBrk="0" hangingPunct="1">
              <a:lnSpc>
                <a:spcPct val="100000"/>
              </a:lnSpc>
              <a:spcBef>
                <a:spcPts val="0"/>
              </a:spcBef>
              <a:spcAft>
                <a:spcPts val="0"/>
              </a:spcAft>
              <a:buClr>
                <a:srgbClr val="5F357E"/>
              </a:buClr>
              <a:buSzTx/>
              <a:tabLst/>
              <a:defRPr/>
            </a:pPr>
            <a:r>
              <a:rPr lang="en-US" dirty="0"/>
              <a:t>Bullet2 </a:t>
            </a:r>
          </a:p>
          <a:p>
            <a:pPr marL="342900" marR="0" lvl="0" indent="-342900" algn="l" defTabSz="914400" rtl="0" eaLnBrk="1" fontAlgn="auto" latinLnBrk="0" hangingPunct="1">
              <a:lnSpc>
                <a:spcPct val="100000"/>
              </a:lnSpc>
              <a:spcBef>
                <a:spcPts val="0"/>
              </a:spcBef>
              <a:spcAft>
                <a:spcPts val="0"/>
              </a:spcAft>
              <a:buClr>
                <a:srgbClr val="5F357E"/>
              </a:buClr>
              <a:buSzTx/>
              <a:tabLst/>
              <a:defRPr/>
            </a:pPr>
            <a:r>
              <a:rPr lang="en-US" dirty="0"/>
              <a:t>Bullet 3</a:t>
            </a:r>
          </a:p>
          <a:p>
            <a:pPr marL="342900" marR="0" lvl="0" indent="-342900" algn="l" defTabSz="914400" rtl="0" eaLnBrk="1" fontAlgn="auto" latinLnBrk="0" hangingPunct="1">
              <a:lnSpc>
                <a:spcPct val="100000"/>
              </a:lnSpc>
              <a:spcBef>
                <a:spcPts val="0"/>
              </a:spcBef>
              <a:spcAft>
                <a:spcPts val="0"/>
              </a:spcAft>
              <a:buClr>
                <a:srgbClr val="5F357E"/>
              </a:buClr>
              <a:buSzTx/>
              <a:tabLst/>
              <a:defRPr/>
            </a:pPr>
            <a:r>
              <a:rPr lang="en-US" dirty="0"/>
              <a:t>Bullet 4</a:t>
            </a:r>
          </a:p>
          <a:p>
            <a:pPr marL="342900" marR="0" lvl="0" indent="-342900" algn="l" defTabSz="914400" rtl="0" eaLnBrk="1" fontAlgn="auto" latinLnBrk="0" hangingPunct="1">
              <a:lnSpc>
                <a:spcPct val="100000"/>
              </a:lnSpc>
              <a:spcBef>
                <a:spcPts val="0"/>
              </a:spcBef>
              <a:spcAft>
                <a:spcPts val="0"/>
              </a:spcAft>
              <a:buClr>
                <a:srgbClr val="5F357E"/>
              </a:buClr>
              <a:buSzTx/>
              <a:tabLst/>
              <a:defRPr/>
            </a:pPr>
            <a:r>
              <a:rPr lang="en-US" dirty="0"/>
              <a:t>Bullet 5</a:t>
            </a:r>
          </a:p>
          <a:p>
            <a:pPr marL="342900" marR="0" lvl="0" indent="-342900" algn="l" defTabSz="914400" rtl="0" eaLnBrk="1" fontAlgn="auto" latinLnBrk="0" hangingPunct="1">
              <a:lnSpc>
                <a:spcPct val="100000"/>
              </a:lnSpc>
              <a:spcBef>
                <a:spcPts val="0"/>
              </a:spcBef>
              <a:spcAft>
                <a:spcPts val="0"/>
              </a:spcAft>
              <a:buClr>
                <a:srgbClr val="5F357E"/>
              </a:buClr>
              <a:buSzTx/>
              <a:tabLst/>
              <a:defRPr/>
            </a:pPr>
            <a:r>
              <a:rPr lang="en-US" dirty="0"/>
              <a:t>Bullet 6</a:t>
            </a:r>
          </a:p>
        </p:txBody>
      </p:sp>
      <p:sp>
        <p:nvSpPr>
          <p:cNvPr id="10" name="Text Placeholder 2"/>
          <p:cNvSpPr>
            <a:spLocks noGrp="1"/>
          </p:cNvSpPr>
          <p:nvPr>
            <p:ph type="body" idx="10" hasCustomPrompt="1"/>
          </p:nvPr>
        </p:nvSpPr>
        <p:spPr>
          <a:xfrm>
            <a:off x="652718" y="2387050"/>
            <a:ext cx="10515600" cy="469177"/>
          </a:xfrm>
        </p:spPr>
        <p:txBody>
          <a:bodyPr>
            <a:normAutofit/>
          </a:bodyPr>
          <a:lstStyle>
            <a:lvl1pPr marL="0" marR="0" indent="0" algn="l" defTabSz="914400" rtl="0" eaLnBrk="1" fontAlgn="auto" latinLnBrk="0" hangingPunct="1">
              <a:lnSpc>
                <a:spcPct val="100000"/>
              </a:lnSpc>
              <a:spcBef>
                <a:spcPts val="0"/>
              </a:spcBef>
              <a:spcAft>
                <a:spcPts val="0"/>
              </a:spcAft>
              <a:buClr>
                <a:srgbClr val="5F357E"/>
              </a:buClr>
              <a:buSzTx/>
              <a:buFont typeface="Arial" charset="0"/>
              <a:buNone/>
              <a:tabLst/>
              <a:defRPr sz="2000" baseline="0">
                <a:solidFill>
                  <a:srgbClr val="5F357E"/>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marL="342900" marR="0" lvl="0" indent="-342900" algn="l" defTabSz="914400" rtl="0" eaLnBrk="1" fontAlgn="auto" latinLnBrk="0" hangingPunct="1">
              <a:lnSpc>
                <a:spcPct val="100000"/>
              </a:lnSpc>
              <a:spcBef>
                <a:spcPts val="0"/>
              </a:spcBef>
              <a:spcAft>
                <a:spcPts val="0"/>
              </a:spcAft>
              <a:buClr>
                <a:srgbClr val="5F357E"/>
              </a:buClr>
              <a:buSzTx/>
              <a:tabLst/>
              <a:defRPr/>
            </a:pPr>
            <a:r>
              <a:rPr lang="en-US" dirty="0"/>
              <a:t>Subhead</a:t>
            </a:r>
          </a:p>
        </p:txBody>
      </p:sp>
      <p:sp>
        <p:nvSpPr>
          <p:cNvPr id="11" name="Text Placeholder 2"/>
          <p:cNvSpPr>
            <a:spLocks noGrp="1"/>
          </p:cNvSpPr>
          <p:nvPr>
            <p:ph type="body" idx="11" hasCustomPrompt="1"/>
          </p:nvPr>
        </p:nvSpPr>
        <p:spPr>
          <a:xfrm>
            <a:off x="6112224" y="3150419"/>
            <a:ext cx="5056094" cy="2015588"/>
          </a:xfrm>
        </p:spPr>
        <p:txBody>
          <a:bodyPr>
            <a:normAutofit/>
          </a:bodyPr>
          <a:lstStyle>
            <a:lvl1pPr marL="342900" marR="0" indent="-342900" algn="l" defTabSz="914400" rtl="0" eaLnBrk="1" fontAlgn="auto" latinLnBrk="0" hangingPunct="1">
              <a:lnSpc>
                <a:spcPct val="100000"/>
              </a:lnSpc>
              <a:spcBef>
                <a:spcPts val="0"/>
              </a:spcBef>
              <a:spcAft>
                <a:spcPts val="0"/>
              </a:spcAft>
              <a:buClr>
                <a:srgbClr val="5F357E"/>
              </a:buClr>
              <a:buSzTx/>
              <a:buFont typeface="Arial" charset="0"/>
              <a:buChar char="•"/>
              <a:tabLst/>
              <a:defRPr sz="20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marL="342900" marR="0" lvl="0" indent="-342900" algn="l" defTabSz="914400" rtl="0" eaLnBrk="1" fontAlgn="auto" latinLnBrk="0" hangingPunct="1">
              <a:lnSpc>
                <a:spcPct val="100000"/>
              </a:lnSpc>
              <a:spcBef>
                <a:spcPts val="0"/>
              </a:spcBef>
              <a:spcAft>
                <a:spcPts val="0"/>
              </a:spcAft>
              <a:buClr>
                <a:srgbClr val="5F357E"/>
              </a:buClr>
              <a:buSzTx/>
              <a:tabLst/>
              <a:defRPr/>
            </a:pPr>
            <a:r>
              <a:rPr lang="en-US"/>
              <a:t>Bullet </a:t>
            </a:r>
            <a:r>
              <a:rPr lang="en-US" dirty="0"/>
              <a:t>1</a:t>
            </a:r>
          </a:p>
          <a:p>
            <a:pPr marL="342900" marR="0" lvl="0" indent="-342900" algn="l" defTabSz="914400" rtl="0" eaLnBrk="1" fontAlgn="auto" latinLnBrk="0" hangingPunct="1">
              <a:lnSpc>
                <a:spcPct val="100000"/>
              </a:lnSpc>
              <a:spcBef>
                <a:spcPts val="0"/>
              </a:spcBef>
              <a:spcAft>
                <a:spcPts val="0"/>
              </a:spcAft>
              <a:buClr>
                <a:srgbClr val="5F357E"/>
              </a:buClr>
              <a:buSzTx/>
              <a:tabLst/>
              <a:defRPr/>
            </a:pPr>
            <a:r>
              <a:rPr lang="en-US" dirty="0"/>
              <a:t>Bullet2 </a:t>
            </a:r>
          </a:p>
          <a:p>
            <a:pPr marL="342900" marR="0" lvl="0" indent="-342900" algn="l" defTabSz="914400" rtl="0" eaLnBrk="1" fontAlgn="auto" latinLnBrk="0" hangingPunct="1">
              <a:lnSpc>
                <a:spcPct val="100000"/>
              </a:lnSpc>
              <a:spcBef>
                <a:spcPts val="0"/>
              </a:spcBef>
              <a:spcAft>
                <a:spcPts val="0"/>
              </a:spcAft>
              <a:buClr>
                <a:srgbClr val="5F357E"/>
              </a:buClr>
              <a:buSzTx/>
              <a:tabLst/>
              <a:defRPr/>
            </a:pPr>
            <a:r>
              <a:rPr lang="en-US" dirty="0"/>
              <a:t>Bullet 3</a:t>
            </a:r>
          </a:p>
          <a:p>
            <a:pPr marL="342900" marR="0" lvl="0" indent="-342900" algn="l" defTabSz="914400" rtl="0" eaLnBrk="1" fontAlgn="auto" latinLnBrk="0" hangingPunct="1">
              <a:lnSpc>
                <a:spcPct val="100000"/>
              </a:lnSpc>
              <a:spcBef>
                <a:spcPts val="0"/>
              </a:spcBef>
              <a:spcAft>
                <a:spcPts val="0"/>
              </a:spcAft>
              <a:buClr>
                <a:srgbClr val="5F357E"/>
              </a:buClr>
              <a:buSzTx/>
              <a:tabLst/>
              <a:defRPr/>
            </a:pPr>
            <a:r>
              <a:rPr lang="en-US" dirty="0"/>
              <a:t>Bullet 4</a:t>
            </a:r>
          </a:p>
          <a:p>
            <a:pPr marL="342900" marR="0" lvl="0" indent="-342900" algn="l" defTabSz="914400" rtl="0" eaLnBrk="1" fontAlgn="auto" latinLnBrk="0" hangingPunct="1">
              <a:lnSpc>
                <a:spcPct val="100000"/>
              </a:lnSpc>
              <a:spcBef>
                <a:spcPts val="0"/>
              </a:spcBef>
              <a:spcAft>
                <a:spcPts val="0"/>
              </a:spcAft>
              <a:buClr>
                <a:srgbClr val="5F357E"/>
              </a:buClr>
              <a:buSzTx/>
              <a:tabLst/>
              <a:defRPr/>
            </a:pPr>
            <a:r>
              <a:rPr lang="en-US" dirty="0"/>
              <a:t>Bullet 5</a:t>
            </a:r>
          </a:p>
          <a:p>
            <a:pPr marL="342900" marR="0" lvl="0" indent="-342900" algn="l" defTabSz="914400" rtl="0" eaLnBrk="1" fontAlgn="auto" latinLnBrk="0" hangingPunct="1">
              <a:lnSpc>
                <a:spcPct val="100000"/>
              </a:lnSpc>
              <a:spcBef>
                <a:spcPts val="0"/>
              </a:spcBef>
              <a:spcAft>
                <a:spcPts val="0"/>
              </a:spcAft>
              <a:buClr>
                <a:srgbClr val="5F357E"/>
              </a:buClr>
              <a:buSzTx/>
              <a:tabLst/>
              <a:defRPr/>
            </a:pPr>
            <a:r>
              <a:rPr lang="en-US" dirty="0"/>
              <a:t>Bullet 6</a:t>
            </a:r>
          </a:p>
        </p:txBody>
      </p:sp>
      <p:sp>
        <p:nvSpPr>
          <p:cNvPr id="13" name="Title 12"/>
          <p:cNvSpPr>
            <a:spLocks noGrp="1"/>
          </p:cNvSpPr>
          <p:nvPr>
            <p:ph type="title" hasCustomPrompt="1"/>
          </p:nvPr>
        </p:nvSpPr>
        <p:spPr>
          <a:xfrm>
            <a:off x="652718" y="470647"/>
            <a:ext cx="10701082" cy="1622211"/>
          </a:xfrm>
        </p:spPr>
        <p:txBody>
          <a:bodyPr>
            <a:normAutofit/>
          </a:bodyPr>
          <a:lstStyle>
            <a:lvl1pPr>
              <a:defRPr sz="5000">
                <a:solidFill>
                  <a:srgbClr val="9F86B2"/>
                </a:solidFill>
              </a:defRPr>
            </a:lvl1pPr>
          </a:lstStyle>
          <a:p>
            <a:r>
              <a:rPr lang="en-US" dirty="0"/>
              <a:t>Header</a:t>
            </a:r>
          </a:p>
        </p:txBody>
      </p:sp>
    </p:spTree>
    <p:extLst>
      <p:ext uri="{BB962C8B-B14F-4D97-AF65-F5344CB8AC3E}">
        <p14:creationId xmlns:p14="http://schemas.microsoft.com/office/powerpoint/2010/main" val="1195196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py 2">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 Placeholder 2"/>
          <p:cNvSpPr>
            <a:spLocks noGrp="1"/>
          </p:cNvSpPr>
          <p:nvPr>
            <p:ph type="body" idx="10" hasCustomPrompt="1"/>
          </p:nvPr>
        </p:nvSpPr>
        <p:spPr>
          <a:xfrm>
            <a:off x="652718" y="2387050"/>
            <a:ext cx="10515600" cy="469177"/>
          </a:xfrm>
        </p:spPr>
        <p:txBody>
          <a:bodyPr>
            <a:normAutofit/>
          </a:bodyPr>
          <a:lstStyle>
            <a:lvl1pPr marL="0" marR="0" indent="0" algn="l" defTabSz="914400" rtl="0" eaLnBrk="1" fontAlgn="auto" latinLnBrk="0" hangingPunct="1">
              <a:lnSpc>
                <a:spcPct val="100000"/>
              </a:lnSpc>
              <a:spcBef>
                <a:spcPts val="0"/>
              </a:spcBef>
              <a:spcAft>
                <a:spcPts val="0"/>
              </a:spcAft>
              <a:buClr>
                <a:srgbClr val="5F357E"/>
              </a:buClr>
              <a:buSzTx/>
              <a:buFont typeface="Arial" charset="0"/>
              <a:buNone/>
              <a:tabLst/>
              <a:defRPr sz="2000" baseline="0">
                <a:solidFill>
                  <a:srgbClr val="5F357E"/>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marL="342900" marR="0" lvl="0" indent="-342900" algn="l" defTabSz="914400" rtl="0" eaLnBrk="1" fontAlgn="auto" latinLnBrk="0" hangingPunct="1">
              <a:lnSpc>
                <a:spcPct val="100000"/>
              </a:lnSpc>
              <a:spcBef>
                <a:spcPts val="0"/>
              </a:spcBef>
              <a:spcAft>
                <a:spcPts val="0"/>
              </a:spcAft>
              <a:buClr>
                <a:srgbClr val="5F357E"/>
              </a:buClr>
              <a:buSzTx/>
              <a:tabLst/>
              <a:defRPr/>
            </a:pPr>
            <a:r>
              <a:rPr lang="en-US" dirty="0"/>
              <a:t>Subhead</a:t>
            </a:r>
          </a:p>
        </p:txBody>
      </p:sp>
      <p:sp>
        <p:nvSpPr>
          <p:cNvPr id="10" name="Text Placeholder 2"/>
          <p:cNvSpPr>
            <a:spLocks noGrp="1"/>
          </p:cNvSpPr>
          <p:nvPr>
            <p:ph type="body" idx="11" hasCustomPrompt="1"/>
          </p:nvPr>
        </p:nvSpPr>
        <p:spPr>
          <a:xfrm>
            <a:off x="6112224" y="3150419"/>
            <a:ext cx="5056094" cy="2015588"/>
          </a:xfrm>
        </p:spPr>
        <p:txBody>
          <a:bodyPr>
            <a:normAutofit/>
          </a:bodyPr>
          <a:lstStyle>
            <a:lvl1pPr marL="342900" marR="0" indent="-342900" algn="l" defTabSz="914400" rtl="0" eaLnBrk="1" fontAlgn="auto" latinLnBrk="0" hangingPunct="1">
              <a:lnSpc>
                <a:spcPct val="100000"/>
              </a:lnSpc>
              <a:spcBef>
                <a:spcPts val="0"/>
              </a:spcBef>
              <a:spcAft>
                <a:spcPts val="0"/>
              </a:spcAft>
              <a:buClr>
                <a:srgbClr val="5F357E"/>
              </a:buClr>
              <a:buSzTx/>
              <a:buFont typeface="Arial" charset="0"/>
              <a:buChar char="•"/>
              <a:tabLst/>
              <a:defRPr sz="20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marL="342900" marR="0" lvl="0" indent="-342900" algn="l" defTabSz="914400" rtl="0" eaLnBrk="1" fontAlgn="auto" latinLnBrk="0" hangingPunct="1">
              <a:lnSpc>
                <a:spcPct val="100000"/>
              </a:lnSpc>
              <a:spcBef>
                <a:spcPts val="0"/>
              </a:spcBef>
              <a:spcAft>
                <a:spcPts val="0"/>
              </a:spcAft>
              <a:buClr>
                <a:srgbClr val="5F357E"/>
              </a:buClr>
              <a:buSzTx/>
              <a:tabLst/>
              <a:defRPr/>
            </a:pPr>
            <a:r>
              <a:rPr lang="en-US"/>
              <a:t>Bullet </a:t>
            </a:r>
            <a:r>
              <a:rPr lang="en-US" dirty="0"/>
              <a:t>1</a:t>
            </a:r>
          </a:p>
          <a:p>
            <a:pPr marL="342900" marR="0" lvl="0" indent="-342900" algn="l" defTabSz="914400" rtl="0" eaLnBrk="1" fontAlgn="auto" latinLnBrk="0" hangingPunct="1">
              <a:lnSpc>
                <a:spcPct val="100000"/>
              </a:lnSpc>
              <a:spcBef>
                <a:spcPts val="0"/>
              </a:spcBef>
              <a:spcAft>
                <a:spcPts val="0"/>
              </a:spcAft>
              <a:buClr>
                <a:srgbClr val="5F357E"/>
              </a:buClr>
              <a:buSzTx/>
              <a:tabLst/>
              <a:defRPr/>
            </a:pPr>
            <a:r>
              <a:rPr lang="en-US" dirty="0"/>
              <a:t>Bullet2 </a:t>
            </a:r>
          </a:p>
          <a:p>
            <a:pPr marL="342900" marR="0" lvl="0" indent="-342900" algn="l" defTabSz="914400" rtl="0" eaLnBrk="1" fontAlgn="auto" latinLnBrk="0" hangingPunct="1">
              <a:lnSpc>
                <a:spcPct val="100000"/>
              </a:lnSpc>
              <a:spcBef>
                <a:spcPts val="0"/>
              </a:spcBef>
              <a:spcAft>
                <a:spcPts val="0"/>
              </a:spcAft>
              <a:buClr>
                <a:srgbClr val="5F357E"/>
              </a:buClr>
              <a:buSzTx/>
              <a:tabLst/>
              <a:defRPr/>
            </a:pPr>
            <a:r>
              <a:rPr lang="en-US" dirty="0"/>
              <a:t>Bullet 3</a:t>
            </a:r>
          </a:p>
          <a:p>
            <a:pPr marL="342900" marR="0" lvl="0" indent="-342900" algn="l" defTabSz="914400" rtl="0" eaLnBrk="1" fontAlgn="auto" latinLnBrk="0" hangingPunct="1">
              <a:lnSpc>
                <a:spcPct val="100000"/>
              </a:lnSpc>
              <a:spcBef>
                <a:spcPts val="0"/>
              </a:spcBef>
              <a:spcAft>
                <a:spcPts val="0"/>
              </a:spcAft>
              <a:buClr>
                <a:srgbClr val="5F357E"/>
              </a:buClr>
              <a:buSzTx/>
              <a:tabLst/>
              <a:defRPr/>
            </a:pPr>
            <a:r>
              <a:rPr lang="en-US" dirty="0"/>
              <a:t>Bullet 4</a:t>
            </a:r>
          </a:p>
          <a:p>
            <a:pPr marL="342900" marR="0" lvl="0" indent="-342900" algn="l" defTabSz="914400" rtl="0" eaLnBrk="1" fontAlgn="auto" latinLnBrk="0" hangingPunct="1">
              <a:lnSpc>
                <a:spcPct val="100000"/>
              </a:lnSpc>
              <a:spcBef>
                <a:spcPts val="0"/>
              </a:spcBef>
              <a:spcAft>
                <a:spcPts val="0"/>
              </a:spcAft>
              <a:buClr>
                <a:srgbClr val="5F357E"/>
              </a:buClr>
              <a:buSzTx/>
              <a:tabLst/>
              <a:defRPr/>
            </a:pPr>
            <a:r>
              <a:rPr lang="en-US" dirty="0"/>
              <a:t>Bullet 5</a:t>
            </a:r>
          </a:p>
          <a:p>
            <a:pPr marL="342900" marR="0" lvl="0" indent="-342900" algn="l" defTabSz="914400" rtl="0" eaLnBrk="1" fontAlgn="auto" latinLnBrk="0" hangingPunct="1">
              <a:lnSpc>
                <a:spcPct val="100000"/>
              </a:lnSpc>
              <a:spcBef>
                <a:spcPts val="0"/>
              </a:spcBef>
              <a:spcAft>
                <a:spcPts val="0"/>
              </a:spcAft>
              <a:buClr>
                <a:srgbClr val="5F357E"/>
              </a:buClr>
              <a:buSzTx/>
              <a:tabLst/>
              <a:defRPr/>
            </a:pPr>
            <a:r>
              <a:rPr lang="en-US" dirty="0"/>
              <a:t>Bullet 6</a:t>
            </a:r>
          </a:p>
        </p:txBody>
      </p:sp>
      <p:sp>
        <p:nvSpPr>
          <p:cNvPr id="11" name="Title 10"/>
          <p:cNvSpPr>
            <a:spLocks noGrp="1"/>
          </p:cNvSpPr>
          <p:nvPr>
            <p:ph type="title" hasCustomPrompt="1"/>
          </p:nvPr>
        </p:nvSpPr>
        <p:spPr>
          <a:xfrm>
            <a:off x="652718" y="443753"/>
            <a:ext cx="10515600" cy="1649105"/>
          </a:xfrm>
        </p:spPr>
        <p:txBody>
          <a:bodyPr>
            <a:normAutofit/>
          </a:bodyPr>
          <a:lstStyle>
            <a:lvl1pPr>
              <a:defRPr sz="5000">
                <a:solidFill>
                  <a:srgbClr val="9F86B2"/>
                </a:solidFill>
              </a:defRPr>
            </a:lvl1pPr>
          </a:lstStyle>
          <a:p>
            <a:r>
              <a:rPr lang="en-US" dirty="0"/>
              <a:t>Header</a:t>
            </a:r>
          </a:p>
        </p:txBody>
      </p:sp>
    </p:spTree>
    <p:extLst>
      <p:ext uri="{BB962C8B-B14F-4D97-AF65-F5344CB8AC3E}">
        <p14:creationId xmlns:p14="http://schemas.microsoft.com/office/powerpoint/2010/main" val="22452616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6D566D-356A-9647-9D05-E9A73E21739D}" type="datetimeFigureOut">
              <a:rPr lang="en-US" smtClean="0"/>
              <a:t>10/28/2026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57DB09-13BE-284B-82BB-ACEDAA3373BD}" type="slidenum">
              <a:rPr lang="en-US" smtClean="0"/>
              <a:t>‹#›</a:t>
            </a:fld>
            <a:endParaRPr lang="en-US"/>
          </a:p>
        </p:txBody>
      </p:sp>
    </p:spTree>
    <p:extLst>
      <p:ext uri="{BB962C8B-B14F-4D97-AF65-F5344CB8AC3E}">
        <p14:creationId xmlns:p14="http://schemas.microsoft.com/office/powerpoint/2010/main" val="10468133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4" r:id="rId4"/>
    <p:sldLayoutId id="214748365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package" Target="../embeddings/Microsoft_Word_Document.docx"/><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hyperlink" Target="mailto:eruiz@imperialhealthplan.com"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package" Target="../embeddings/Microsoft_Word_Document1.docx"/><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hyperlink" Target="https://www.cms.gov/Medicare/Prescription-Drug-Coverage/PrescriptionDrugCovContra/Downloads/Chapter9.pdf" TargetMode="External"/><Relationship Id="rId2" Type="http://schemas.openxmlformats.org/officeDocument/2006/relationships/hyperlink" Target="https://www.cms.gov/Regulations-and-Guidance/Guidance/Manuals/Downloads/mc86c21.pdf" TargetMode="Externa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hyperlink" Target="https://www.govinfo.gov/content/pkg/USCODE-2017-title18/pdf/USCODE-2017-title18-partI-chap63-sec1347.pdf" TargetMode="Externa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hyperlink" Target="mailto:complianceFWA@imperialhealthplan.com" TargetMode="External"/><Relationship Id="rId2" Type="http://schemas.openxmlformats.org/officeDocument/2006/relationships/hyperlink" Target="https://imperialhealthplanca.navexone.com/" TargetMode="Externa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A34FF7D-CEEB-98C1-1FD8-BB7681D1060C}"/>
              </a:ext>
            </a:extLst>
          </p:cNvPr>
          <p:cNvSpPr txBox="1">
            <a:spLocks noGrp="1"/>
          </p:cNvSpPr>
          <p:nvPr>
            <p:ph type="ctrTitle"/>
          </p:nvPr>
        </p:nvSpPr>
        <p:spPr>
          <a:xfrm>
            <a:off x="752475" y="2330373"/>
            <a:ext cx="9144000" cy="10064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000" kern="1200">
                <a:solidFill>
                  <a:srgbClr val="9F86B2"/>
                </a:solidFill>
                <a:latin typeface="+mj-lt"/>
                <a:ea typeface="+mj-ea"/>
                <a:cs typeface="+mj-cs"/>
              </a:defRPr>
            </a:lvl1pPr>
          </a:lstStyle>
          <a:p>
            <a:r>
              <a:rPr lang="en-US" b="1" dirty="0">
                <a:latin typeface="Cambria" panose="02040503050406030204" pitchFamily="18" charset="0"/>
                <a:ea typeface="Cambria" panose="02040503050406030204" pitchFamily="18" charset="0"/>
              </a:rPr>
              <a:t>2027 Compliance Training</a:t>
            </a:r>
            <a:endParaRPr lang="en-US" b="1" dirty="0">
              <a:latin typeface="Cambria" panose="02040503050406030204" pitchFamily="18" charset="0"/>
            </a:endParaRPr>
          </a:p>
        </p:txBody>
      </p:sp>
      <p:sp>
        <p:nvSpPr>
          <p:cNvPr id="2" name="TextBox 1">
            <a:extLst>
              <a:ext uri="{FF2B5EF4-FFF2-40B4-BE49-F238E27FC236}">
                <a16:creationId xmlns:a16="http://schemas.microsoft.com/office/drawing/2014/main" id="{CCD08B0D-D9EB-2440-559B-6474285FEB98}"/>
              </a:ext>
            </a:extLst>
          </p:cNvPr>
          <p:cNvSpPr txBox="1"/>
          <p:nvPr/>
        </p:nvSpPr>
        <p:spPr>
          <a:xfrm>
            <a:off x="8722312" y="4953742"/>
            <a:ext cx="2938508" cy="276999"/>
          </a:xfrm>
          <a:prstGeom prst="rect">
            <a:avLst/>
          </a:prstGeom>
          <a:noFill/>
        </p:spPr>
        <p:txBody>
          <a:bodyPr wrap="square" rtlCol="0">
            <a:spAutoFit/>
          </a:bodyPr>
          <a:lstStyle/>
          <a:p>
            <a:r>
              <a:rPr lang="en-US" sz="1200" dirty="0">
                <a:solidFill>
                  <a:schemeClr val="bg1"/>
                </a:solidFill>
              </a:rPr>
              <a:t>Compliance Committee Approved: 10/28/26</a:t>
            </a:r>
          </a:p>
        </p:txBody>
      </p:sp>
    </p:spTree>
    <p:extLst>
      <p:ext uri="{BB962C8B-B14F-4D97-AF65-F5344CB8AC3E}">
        <p14:creationId xmlns:p14="http://schemas.microsoft.com/office/powerpoint/2010/main" val="1752795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6BFF1-B7A9-A14E-2B1F-7FD0C13A9120}"/>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A76512D3-7420-6F62-53F3-CB2840098932}"/>
              </a:ext>
            </a:extLst>
          </p:cNvPr>
          <p:cNvSpPr txBox="1">
            <a:spLocks noGrp="1"/>
          </p:cNvSpPr>
          <p:nvPr>
            <p:ph type="ctrTitle"/>
          </p:nvPr>
        </p:nvSpPr>
        <p:spPr>
          <a:xfrm>
            <a:off x="710629" y="1733357"/>
            <a:ext cx="3923515" cy="56374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5000" kern="1200">
                <a:solidFill>
                  <a:srgbClr val="9F86B2"/>
                </a:solidFill>
                <a:latin typeface="+mj-lt"/>
                <a:ea typeface="+mj-ea"/>
                <a:cs typeface="+mj-cs"/>
              </a:defRPr>
            </a:lvl1pPr>
          </a:lstStyle>
          <a:p>
            <a:r>
              <a:rPr lang="en-US" sz="3500" b="1" dirty="0">
                <a:latin typeface="Cambria" panose="02040503050406030204" pitchFamily="18" charset="0"/>
                <a:ea typeface="Cambria" panose="02040503050406030204" pitchFamily="18" charset="0"/>
              </a:rPr>
              <a:t>Table of Contents </a:t>
            </a:r>
            <a:endParaRPr lang="en-US" sz="3500" b="1" dirty="0">
              <a:latin typeface="Cambria" panose="02040503050406030204" pitchFamily="18" charset="0"/>
            </a:endParaRPr>
          </a:p>
        </p:txBody>
      </p:sp>
      <p:sp>
        <p:nvSpPr>
          <p:cNvPr id="2" name="Subtitle 2">
            <a:extLst>
              <a:ext uri="{FF2B5EF4-FFF2-40B4-BE49-F238E27FC236}">
                <a16:creationId xmlns:a16="http://schemas.microsoft.com/office/drawing/2014/main" id="{91CB9859-4640-5751-99B3-4137343FF2ED}"/>
              </a:ext>
            </a:extLst>
          </p:cNvPr>
          <p:cNvSpPr>
            <a:spLocks noGrp="1"/>
          </p:cNvSpPr>
          <p:nvPr>
            <p:ph type="subTitle" idx="1"/>
          </p:nvPr>
        </p:nvSpPr>
        <p:spPr>
          <a:xfrm>
            <a:off x="673511" y="2414695"/>
            <a:ext cx="5487592" cy="1544746"/>
          </a:xfrm>
        </p:spPr>
        <p:txBody>
          <a:bodyPr>
            <a:noAutofit/>
          </a:bodyPr>
          <a:lstStyle/>
          <a:p>
            <a:pPr marL="285750" indent="-285750">
              <a:lnSpc>
                <a:spcPct val="100000"/>
              </a:lnSpc>
              <a:spcBef>
                <a:spcPts val="0"/>
              </a:spcBef>
              <a:buFont typeface="Wingdings" panose="05000000000000000000" pitchFamily="2" charset="2"/>
              <a:buChar char="§"/>
            </a:pPr>
            <a:r>
              <a:rPr lang="en-US" sz="1600" dirty="0">
                <a:ea typeface="Cambria" panose="02040503050406030204" pitchFamily="18" charset="0"/>
              </a:rPr>
              <a:t>Who is Imperial </a:t>
            </a:r>
          </a:p>
          <a:p>
            <a:pPr marL="285750" indent="-285750">
              <a:lnSpc>
                <a:spcPct val="100000"/>
              </a:lnSpc>
              <a:spcBef>
                <a:spcPts val="0"/>
              </a:spcBef>
              <a:buFont typeface="Wingdings" panose="05000000000000000000" pitchFamily="2" charset="2"/>
              <a:buChar char="§"/>
            </a:pPr>
            <a:r>
              <a:rPr lang="en-US" sz="1600" dirty="0">
                <a:ea typeface="Cambria" panose="02040503050406030204" pitchFamily="18" charset="0"/>
              </a:rPr>
              <a:t>General Compliance Training</a:t>
            </a:r>
          </a:p>
          <a:p>
            <a:pPr marL="285750" indent="-285750">
              <a:lnSpc>
                <a:spcPct val="100000"/>
              </a:lnSpc>
              <a:spcBef>
                <a:spcPts val="0"/>
              </a:spcBef>
              <a:buFont typeface="Wingdings" panose="05000000000000000000" pitchFamily="2" charset="2"/>
              <a:buChar char="§"/>
            </a:pPr>
            <a:r>
              <a:rPr lang="en-US" sz="1600" dirty="0">
                <a:ea typeface="Cambria" panose="02040503050406030204" pitchFamily="18" charset="0"/>
              </a:rPr>
              <a:t>Standards of Conduct (COC)</a:t>
            </a:r>
          </a:p>
          <a:p>
            <a:pPr marL="285750" indent="-285750">
              <a:lnSpc>
                <a:spcPct val="100000"/>
              </a:lnSpc>
              <a:spcBef>
                <a:spcPts val="0"/>
              </a:spcBef>
              <a:buFont typeface="Wingdings" panose="05000000000000000000" pitchFamily="2" charset="2"/>
              <a:buChar char="§"/>
            </a:pPr>
            <a:r>
              <a:rPr lang="en-US" sz="1600" dirty="0">
                <a:ea typeface="Cambria" panose="02040503050406030204" pitchFamily="18" charset="0"/>
              </a:rPr>
              <a:t>Fraud, Waste, and Abuse (FWA) </a:t>
            </a:r>
          </a:p>
          <a:p>
            <a:pPr marL="285750" indent="-285750">
              <a:lnSpc>
                <a:spcPct val="100000"/>
              </a:lnSpc>
              <a:spcBef>
                <a:spcPts val="0"/>
              </a:spcBef>
              <a:buFont typeface="Wingdings" panose="05000000000000000000" pitchFamily="2" charset="2"/>
              <a:buChar char="§"/>
            </a:pPr>
            <a:r>
              <a:rPr lang="en-US" sz="1600" dirty="0">
                <a:ea typeface="Cambria" panose="02040503050406030204" pitchFamily="18" charset="0"/>
              </a:rPr>
              <a:t>Anti-bribery</a:t>
            </a:r>
          </a:p>
          <a:p>
            <a:pPr marL="285750" indent="-285750">
              <a:lnSpc>
                <a:spcPct val="100000"/>
              </a:lnSpc>
              <a:spcBef>
                <a:spcPts val="0"/>
              </a:spcBef>
              <a:buFont typeface="Wingdings" panose="05000000000000000000" pitchFamily="2" charset="2"/>
              <a:buChar char="§"/>
            </a:pPr>
            <a:r>
              <a:rPr lang="en-US" sz="1600" dirty="0">
                <a:ea typeface="Cambria" panose="02040503050406030204" pitchFamily="18" charset="0"/>
              </a:rPr>
              <a:t>Health Insurance Portability and Accountability Act (HIPAA)</a:t>
            </a:r>
            <a:endParaRPr lang="en-US" sz="1600" dirty="0"/>
          </a:p>
        </p:txBody>
      </p:sp>
    </p:spTree>
    <p:extLst>
      <p:ext uri="{BB962C8B-B14F-4D97-AF65-F5344CB8AC3E}">
        <p14:creationId xmlns:p14="http://schemas.microsoft.com/office/powerpoint/2010/main" val="35233647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F9022C2-B041-C557-2D1D-8D0DDAB58D1C}"/>
              </a:ext>
            </a:extLst>
          </p:cNvPr>
          <p:cNvSpPr>
            <a:spLocks noGrp="1"/>
          </p:cNvSpPr>
          <p:nvPr>
            <p:ph type="title"/>
          </p:nvPr>
        </p:nvSpPr>
        <p:spPr>
          <a:xfrm>
            <a:off x="721977" y="206261"/>
            <a:ext cx="10515600" cy="674583"/>
          </a:xfrm>
        </p:spPr>
        <p:txBody>
          <a:bodyPr>
            <a:normAutofit/>
          </a:bodyPr>
          <a:lstStyle/>
          <a:p>
            <a:r>
              <a:rPr lang="en-US" sz="2800" b="1" dirty="0">
                <a:latin typeface="Cambria" panose="02040503050406030204" pitchFamily="18" charset="0"/>
                <a:ea typeface="Cambria" panose="02040503050406030204" pitchFamily="18" charset="0"/>
              </a:rPr>
              <a:t>Who is Imperial?</a:t>
            </a:r>
            <a:endParaRPr lang="en-US" sz="3000" dirty="0"/>
          </a:p>
        </p:txBody>
      </p:sp>
      <p:sp>
        <p:nvSpPr>
          <p:cNvPr id="3" name="TextBox 2">
            <a:extLst>
              <a:ext uri="{FF2B5EF4-FFF2-40B4-BE49-F238E27FC236}">
                <a16:creationId xmlns:a16="http://schemas.microsoft.com/office/drawing/2014/main" id="{0B3C991E-0F13-06A6-B750-D8CE946E14AD}"/>
              </a:ext>
            </a:extLst>
          </p:cNvPr>
          <p:cNvSpPr txBox="1"/>
          <p:nvPr/>
        </p:nvSpPr>
        <p:spPr>
          <a:xfrm>
            <a:off x="721977" y="922084"/>
            <a:ext cx="11330735" cy="2246769"/>
          </a:xfrm>
          <a:prstGeom prst="rect">
            <a:avLst/>
          </a:prstGeom>
          <a:noFill/>
        </p:spPr>
        <p:txBody>
          <a:bodyPr wrap="square">
            <a:spAutoFit/>
          </a:bodyPr>
          <a:lstStyle/>
          <a:p>
            <a:r>
              <a:rPr lang="en-US" sz="2000" dirty="0">
                <a:solidFill>
                  <a:srgbClr val="5F357E"/>
                </a:solidFill>
                <a:latin typeface="Arimo"/>
              </a:rPr>
              <a:t>At Imperial, we’re passionate about helping communities receive the health care they deserve.</a:t>
            </a:r>
          </a:p>
          <a:p>
            <a:endParaRPr lang="en-US" sz="2000" dirty="0">
              <a:solidFill>
                <a:srgbClr val="5F357E"/>
              </a:solidFill>
              <a:latin typeface="Arimo"/>
            </a:endParaRPr>
          </a:p>
          <a:p>
            <a:r>
              <a:rPr lang="en-US" sz="2000" dirty="0">
                <a:solidFill>
                  <a:srgbClr val="5F357E"/>
                </a:solidFill>
                <a:latin typeface="Arimo"/>
              </a:rPr>
              <a:t>Imperial was established by a physician, we are dedicated to our mission to deliver valuable care so that our members are healthy in mind, body, and spirit to achieve their inherent potential. </a:t>
            </a:r>
          </a:p>
          <a:p>
            <a:endParaRPr lang="en-US" sz="2000" dirty="0">
              <a:solidFill>
                <a:srgbClr val="5F357E"/>
              </a:solidFill>
              <a:latin typeface="Arimo"/>
            </a:endParaRPr>
          </a:p>
          <a:p>
            <a:r>
              <a:rPr lang="en-US" sz="2000" dirty="0">
                <a:solidFill>
                  <a:srgbClr val="5F357E"/>
                </a:solidFill>
                <a:latin typeface="Arimo"/>
              </a:rPr>
              <a:t>Imperial offers full service, Medicare Advantage coverage, including a prescription drug plan and a chronic special needs plan in numerous counties.</a:t>
            </a:r>
          </a:p>
        </p:txBody>
      </p:sp>
    </p:spTree>
    <p:extLst>
      <p:ext uri="{BB962C8B-B14F-4D97-AF65-F5344CB8AC3E}">
        <p14:creationId xmlns:p14="http://schemas.microsoft.com/office/powerpoint/2010/main" val="25825279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8D98C-48B2-1016-D29F-181389E121D7}"/>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D3A73A03-08A4-0969-4735-F016F7D9CD54}"/>
              </a:ext>
            </a:extLst>
          </p:cNvPr>
          <p:cNvSpPr>
            <a:spLocks noGrp="1"/>
          </p:cNvSpPr>
          <p:nvPr>
            <p:ph type="title"/>
          </p:nvPr>
        </p:nvSpPr>
        <p:spPr>
          <a:xfrm>
            <a:off x="721977" y="206261"/>
            <a:ext cx="10515600" cy="674583"/>
          </a:xfrm>
        </p:spPr>
        <p:txBody>
          <a:bodyPr>
            <a:normAutofit/>
          </a:bodyPr>
          <a:lstStyle/>
          <a:p>
            <a:r>
              <a:rPr lang="en-US" sz="2800" b="1" dirty="0">
                <a:latin typeface="Cambria" panose="02040503050406030204" pitchFamily="18" charset="0"/>
                <a:ea typeface="Cambria" panose="02040503050406030204" pitchFamily="18" charset="0"/>
              </a:rPr>
              <a:t>Organizational Structure – H5496</a:t>
            </a:r>
            <a:endParaRPr lang="en-US" sz="3000" dirty="0"/>
          </a:p>
        </p:txBody>
      </p:sp>
      <p:pic>
        <p:nvPicPr>
          <p:cNvPr id="3" name="Picture 2">
            <a:extLst>
              <a:ext uri="{FF2B5EF4-FFF2-40B4-BE49-F238E27FC236}">
                <a16:creationId xmlns:a16="http://schemas.microsoft.com/office/drawing/2014/main" id="{9F8B96EA-5B56-AAC9-B784-89294DC8386F}"/>
              </a:ext>
            </a:extLst>
          </p:cNvPr>
          <p:cNvPicPr>
            <a:picLocks noChangeAspect="1"/>
          </p:cNvPicPr>
          <p:nvPr/>
        </p:nvPicPr>
        <p:blipFill>
          <a:blip r:embed="rId2"/>
          <a:stretch>
            <a:fillRect/>
          </a:stretch>
        </p:blipFill>
        <p:spPr>
          <a:xfrm>
            <a:off x="1772746" y="742577"/>
            <a:ext cx="8111753" cy="5079725"/>
          </a:xfrm>
          <a:prstGeom prst="rect">
            <a:avLst/>
          </a:prstGeom>
        </p:spPr>
      </p:pic>
    </p:spTree>
    <p:extLst>
      <p:ext uri="{BB962C8B-B14F-4D97-AF65-F5344CB8AC3E}">
        <p14:creationId xmlns:p14="http://schemas.microsoft.com/office/powerpoint/2010/main" val="845224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E9519-6501-6BBF-02EE-6588192A201C}"/>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012384B9-D384-C6B6-F160-183FA8F93FC2}"/>
              </a:ext>
            </a:extLst>
          </p:cNvPr>
          <p:cNvSpPr>
            <a:spLocks noGrp="1"/>
          </p:cNvSpPr>
          <p:nvPr>
            <p:ph type="title"/>
          </p:nvPr>
        </p:nvSpPr>
        <p:spPr>
          <a:xfrm>
            <a:off x="721977" y="206261"/>
            <a:ext cx="10515600" cy="674583"/>
          </a:xfrm>
        </p:spPr>
        <p:txBody>
          <a:bodyPr>
            <a:normAutofit/>
          </a:bodyPr>
          <a:lstStyle/>
          <a:p>
            <a:r>
              <a:rPr lang="en-US" sz="2800" b="1" dirty="0">
                <a:latin typeface="Cambria" panose="02040503050406030204" pitchFamily="18" charset="0"/>
                <a:ea typeface="Cambria" panose="02040503050406030204" pitchFamily="18" charset="0"/>
              </a:rPr>
              <a:t>Service Area – H5496</a:t>
            </a:r>
            <a:endParaRPr lang="en-US" sz="3000" dirty="0"/>
          </a:p>
        </p:txBody>
      </p:sp>
      <p:graphicFrame>
        <p:nvGraphicFramePr>
          <p:cNvPr id="2" name="Table 1">
            <a:extLst>
              <a:ext uri="{FF2B5EF4-FFF2-40B4-BE49-F238E27FC236}">
                <a16:creationId xmlns:a16="http://schemas.microsoft.com/office/drawing/2014/main" id="{8A3BFAD7-DA3F-A4AD-BD35-CAB19C87FAF6}"/>
              </a:ext>
            </a:extLst>
          </p:cNvPr>
          <p:cNvGraphicFramePr>
            <a:graphicFrameLocks noGrp="1"/>
          </p:cNvGraphicFramePr>
          <p:nvPr>
            <p:extLst>
              <p:ext uri="{D42A27DB-BD31-4B8C-83A1-F6EECF244321}">
                <p14:modId xmlns:p14="http://schemas.microsoft.com/office/powerpoint/2010/main" val="1027799000"/>
              </p:ext>
            </p:extLst>
          </p:nvPr>
        </p:nvGraphicFramePr>
        <p:xfrm>
          <a:off x="721976" y="880844"/>
          <a:ext cx="11316143" cy="672494"/>
        </p:xfrm>
        <a:graphic>
          <a:graphicData uri="http://schemas.openxmlformats.org/drawingml/2006/table">
            <a:tbl>
              <a:tblPr/>
              <a:tblGrid>
                <a:gridCol w="11316143">
                  <a:extLst>
                    <a:ext uri="{9D8B030D-6E8A-4147-A177-3AD203B41FA5}">
                      <a16:colId xmlns:a16="http://schemas.microsoft.com/office/drawing/2014/main" val="4104815474"/>
                    </a:ext>
                  </a:extLst>
                </a:gridCol>
              </a:tblGrid>
              <a:tr h="672494">
                <a:tc>
                  <a:txBody>
                    <a:bodyPr/>
                    <a:lstStyle/>
                    <a:p>
                      <a:pPr algn="ctr" fontAlgn="ctr">
                        <a:buNone/>
                      </a:pPr>
                      <a:r>
                        <a:rPr lang="en-US" sz="1800" b="1" i="0" u="none" strike="noStrike" dirty="0">
                          <a:solidFill>
                            <a:srgbClr val="FFFFFF"/>
                          </a:solidFill>
                          <a:effectLst/>
                          <a:latin typeface="Times New Roman" panose="02020603050405020304" pitchFamily="18" charset="0"/>
                        </a:rPr>
                        <a:t>H5496 - Imperial Health Plan of California, Inc. (HMO) (HMO SNP) - 2026</a:t>
                      </a:r>
                      <a:br>
                        <a:rPr lang="en-US" sz="1800" b="1" i="0" u="none" strike="noStrike" dirty="0">
                          <a:solidFill>
                            <a:srgbClr val="FFFFFF"/>
                          </a:solidFill>
                          <a:effectLst/>
                          <a:latin typeface="Times New Roman" panose="02020603050405020304" pitchFamily="18" charset="0"/>
                        </a:rPr>
                      </a:br>
                      <a:r>
                        <a:rPr lang="en-US" sz="1800" b="1" i="0" u="none" strike="noStrike" dirty="0">
                          <a:solidFill>
                            <a:srgbClr val="FFFFFF"/>
                          </a:solidFill>
                          <a:effectLst/>
                          <a:latin typeface="Times New Roman" panose="02020603050405020304" pitchFamily="18" charset="0"/>
                        </a:rPr>
                        <a:t>Effective: 01/01/2018 (51 counties)</a:t>
                      </a:r>
                    </a:p>
                  </a:txBody>
                  <a:tcPr marL="6934" marR="6934" marT="6934" marB="41606"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7030A0"/>
                    </a:solidFill>
                  </a:tcPr>
                </a:tc>
                <a:extLst>
                  <a:ext uri="{0D108BD9-81ED-4DB2-BD59-A6C34878D82A}">
                    <a16:rowId xmlns:a16="http://schemas.microsoft.com/office/drawing/2014/main" val="2002480898"/>
                  </a:ext>
                </a:extLst>
              </a:tr>
            </a:tbl>
          </a:graphicData>
        </a:graphic>
      </p:graphicFrame>
      <p:graphicFrame>
        <p:nvGraphicFramePr>
          <p:cNvPr id="3" name="Table 2">
            <a:extLst>
              <a:ext uri="{FF2B5EF4-FFF2-40B4-BE49-F238E27FC236}">
                <a16:creationId xmlns:a16="http://schemas.microsoft.com/office/drawing/2014/main" id="{2321B77C-9B20-DDED-18C0-7A0E20854FFE}"/>
              </a:ext>
            </a:extLst>
          </p:cNvPr>
          <p:cNvGraphicFramePr>
            <a:graphicFrameLocks noGrp="1"/>
          </p:cNvGraphicFramePr>
          <p:nvPr>
            <p:extLst>
              <p:ext uri="{D42A27DB-BD31-4B8C-83A1-F6EECF244321}">
                <p14:modId xmlns:p14="http://schemas.microsoft.com/office/powerpoint/2010/main" val="3140147211"/>
              </p:ext>
            </p:extLst>
          </p:nvPr>
        </p:nvGraphicFramePr>
        <p:xfrm>
          <a:off x="721977" y="1553338"/>
          <a:ext cx="11316144" cy="4324948"/>
        </p:xfrm>
        <a:graphic>
          <a:graphicData uri="http://schemas.openxmlformats.org/drawingml/2006/table">
            <a:tbl>
              <a:tblPr/>
              <a:tblGrid>
                <a:gridCol w="2829036">
                  <a:extLst>
                    <a:ext uri="{9D8B030D-6E8A-4147-A177-3AD203B41FA5}">
                      <a16:colId xmlns:a16="http://schemas.microsoft.com/office/drawing/2014/main" val="684525732"/>
                    </a:ext>
                  </a:extLst>
                </a:gridCol>
                <a:gridCol w="2829036">
                  <a:extLst>
                    <a:ext uri="{9D8B030D-6E8A-4147-A177-3AD203B41FA5}">
                      <a16:colId xmlns:a16="http://schemas.microsoft.com/office/drawing/2014/main" val="1993923949"/>
                    </a:ext>
                  </a:extLst>
                </a:gridCol>
                <a:gridCol w="2829036">
                  <a:extLst>
                    <a:ext uri="{9D8B030D-6E8A-4147-A177-3AD203B41FA5}">
                      <a16:colId xmlns:a16="http://schemas.microsoft.com/office/drawing/2014/main" val="1975047211"/>
                    </a:ext>
                  </a:extLst>
                </a:gridCol>
                <a:gridCol w="2829036">
                  <a:extLst>
                    <a:ext uri="{9D8B030D-6E8A-4147-A177-3AD203B41FA5}">
                      <a16:colId xmlns:a16="http://schemas.microsoft.com/office/drawing/2014/main" val="1741213320"/>
                    </a:ext>
                  </a:extLst>
                </a:gridCol>
              </a:tblGrid>
              <a:tr h="560226">
                <a:tc>
                  <a:txBody>
                    <a:bodyPr/>
                    <a:lstStyle/>
                    <a:p>
                      <a:pPr algn="ctr" fontAlgn="ctr">
                        <a:buNone/>
                      </a:pPr>
                      <a:r>
                        <a:rPr lang="en-US" sz="1200" b="0" i="0" u="none" strike="noStrike">
                          <a:solidFill>
                            <a:schemeClr val="tx1"/>
                          </a:solidFill>
                          <a:effectLst/>
                          <a:latin typeface="Times New Roman" panose="02020603050405020304" pitchFamily="18" charset="0"/>
                        </a:rPr>
                        <a:t>Imperial Senior Value (HMO C-SNP) 005</a:t>
                      </a:r>
                    </a:p>
                  </a:txBody>
                  <a:tcPr marL="5868" marR="5868" marT="58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200" b="0" i="0" u="none" strike="noStrike">
                          <a:solidFill>
                            <a:schemeClr val="tx1"/>
                          </a:solidFill>
                          <a:effectLst/>
                          <a:latin typeface="Times New Roman" panose="02020603050405020304" pitchFamily="18" charset="0"/>
                        </a:rPr>
                        <a:t>Imperial Dynamic Plan (HMO) 012</a:t>
                      </a:r>
                    </a:p>
                  </a:txBody>
                  <a:tcPr marL="5868" marR="5868" marT="58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200" b="0" i="0" u="none" strike="noStrike">
                          <a:solidFill>
                            <a:schemeClr val="tx1"/>
                          </a:solidFill>
                          <a:effectLst/>
                          <a:latin typeface="Times New Roman" panose="02020603050405020304" pitchFamily="18" charset="0"/>
                        </a:rPr>
                        <a:t>Imperial Courage Plan (HMO) 016</a:t>
                      </a:r>
                    </a:p>
                  </a:txBody>
                  <a:tcPr marL="5868" marR="5868" marT="58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200" b="0" i="0" u="none" strike="noStrike" dirty="0">
                          <a:solidFill>
                            <a:schemeClr val="tx1"/>
                          </a:solidFill>
                          <a:effectLst/>
                          <a:latin typeface="Times New Roman" panose="02020603050405020304" pitchFamily="18" charset="0"/>
                        </a:rPr>
                        <a:t>Imperial Flex (HMO C-SNP) 017</a:t>
                      </a:r>
                    </a:p>
                  </a:txBody>
                  <a:tcPr marL="5868" marR="5868" marT="58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93178260"/>
                  </a:ext>
                </a:extLst>
              </a:tr>
              <a:tr h="3764722">
                <a:tc>
                  <a:txBody>
                    <a:bodyPr/>
                    <a:lstStyle/>
                    <a:p>
                      <a:pPr algn="l" fontAlgn="ctr">
                        <a:buNone/>
                      </a:pPr>
                      <a:r>
                        <a:rPr lang="en-US" sz="1200" b="0" i="0" u="none" strike="noStrike">
                          <a:solidFill>
                            <a:schemeClr val="tx1"/>
                          </a:solidFill>
                          <a:effectLst/>
                          <a:latin typeface="Times New Roman" panose="02020603050405020304" pitchFamily="18" charset="0"/>
                        </a:rPr>
                        <a:t>Alameda, Amador, Butte, Contra Costa, Del Norte, El Dorado, Fresno, Glenn, Humboldt, Imperial, Inyo, Kern, Kings, Los Angeles, Madera, Marin, Mariposa,  Mendocino, Merced,  Modoc, Mono, Monterey, Napa, Nevada, Orange, Placer, Plumas, Riverside, Sacramento, San Benito,</a:t>
                      </a:r>
                      <a:r>
                        <a:rPr lang="en-US" sz="1200" b="1" i="0" u="none" strike="noStrike">
                          <a:solidFill>
                            <a:schemeClr val="tx1"/>
                          </a:solidFill>
                          <a:effectLst/>
                          <a:latin typeface="Times New Roman" panose="02020603050405020304" pitchFamily="18" charset="0"/>
                        </a:rPr>
                        <a:t> </a:t>
                      </a:r>
                      <a:r>
                        <a:rPr lang="en-US" sz="1200" b="0" i="0" u="none" strike="noStrike">
                          <a:solidFill>
                            <a:schemeClr val="tx1"/>
                          </a:solidFill>
                          <a:effectLst/>
                          <a:latin typeface="Times New Roman" panose="02020603050405020304" pitchFamily="18" charset="0"/>
                        </a:rPr>
                        <a:t>San Bernardino, San Diego, San Francisco, San Joaquin, San Luis Obispo, San Mateo, Santa Barbara, Santa Clara, Santa Cruz,  Shasta, Siskiyou, Solano, Sonoma, Stanislaus, Sutter, Tehama, Tulare, Tuolumne, Ventura, Yolo, Yuba</a:t>
                      </a:r>
                    </a:p>
                  </a:txBody>
                  <a:tcPr marL="5868" marR="5868" marT="58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200" b="0" i="0" u="none" strike="noStrike">
                          <a:solidFill>
                            <a:schemeClr val="tx1"/>
                          </a:solidFill>
                          <a:effectLst/>
                          <a:latin typeface="Times New Roman" panose="02020603050405020304" pitchFamily="18" charset="0"/>
                        </a:rPr>
                        <a:t>Alameda, Amador, Butte, Contra Costa, Del Norte, El Dorado, Fresno, Glenn, Humboldt, Imperial, Inyo, Kern, Kings, Los Angeles, Madera, Marin, Mariposa,  Mendocino, Merced,  Modoc, Mono, Monterey, Napa, Nevada, Orange, Placer, Plumas, Riverside, Sacramento, San Benito,</a:t>
                      </a:r>
                      <a:r>
                        <a:rPr lang="en-US" sz="1200" b="1" i="0" u="none" strike="noStrike">
                          <a:solidFill>
                            <a:schemeClr val="tx1"/>
                          </a:solidFill>
                          <a:effectLst/>
                          <a:latin typeface="Times New Roman" panose="02020603050405020304" pitchFamily="18" charset="0"/>
                        </a:rPr>
                        <a:t> </a:t>
                      </a:r>
                      <a:r>
                        <a:rPr lang="en-US" sz="1200" b="0" i="0" u="none" strike="noStrike">
                          <a:solidFill>
                            <a:schemeClr val="tx1"/>
                          </a:solidFill>
                          <a:effectLst/>
                          <a:latin typeface="Times New Roman" panose="02020603050405020304" pitchFamily="18" charset="0"/>
                        </a:rPr>
                        <a:t>San Bernardino, San Diego, San Francisco, San Joaquin, San Luis Obispo, San Mateo, Santa Barbara, Santa Clara, Santa Cruz,  Shasta, Siskiyou, Solano, Sonoma, Stanislaus, Sutter, Tehama, Tulare, Tuolumne, Ventura, Yolo, Yuba</a:t>
                      </a:r>
                    </a:p>
                  </a:txBody>
                  <a:tcPr marL="5868" marR="5868" marT="58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200" b="0" i="0" u="none" strike="noStrike" dirty="0">
                          <a:solidFill>
                            <a:schemeClr val="tx1"/>
                          </a:solidFill>
                          <a:effectLst/>
                          <a:latin typeface="Times New Roman" panose="02020603050405020304" pitchFamily="18" charset="0"/>
                        </a:rPr>
                        <a:t>Alameda, Amador, Butte, Contra Costa, Del Norte, El Dorado, Fresno, Glenn, Humboldt, Imperial, Inyo, Kern, Kings, Los Angeles, Madera, Marin, Mariposa,  Mendocino, Merced,  Modoc, Mono, Monterey, Napa, Nevada, Orange, Placer, Plumas, Riverside, Sacramento, San Benito,</a:t>
                      </a:r>
                      <a:r>
                        <a:rPr lang="en-US" sz="1200" b="1" i="0" u="none" strike="noStrike" dirty="0">
                          <a:solidFill>
                            <a:schemeClr val="tx1"/>
                          </a:solidFill>
                          <a:effectLst/>
                          <a:latin typeface="Times New Roman" panose="02020603050405020304" pitchFamily="18" charset="0"/>
                        </a:rPr>
                        <a:t> </a:t>
                      </a:r>
                      <a:r>
                        <a:rPr lang="en-US" sz="1200" b="0" i="0" u="none" strike="noStrike" dirty="0">
                          <a:solidFill>
                            <a:schemeClr val="tx1"/>
                          </a:solidFill>
                          <a:effectLst/>
                          <a:latin typeface="Times New Roman" panose="02020603050405020304" pitchFamily="18" charset="0"/>
                        </a:rPr>
                        <a:t>San Bernardino, San Diego, San Francisco, San Joaquin, San Luis Obispo, San Mateo, Santa Barbara, Santa Clara, Santa Cruz,  Shasta, Siskiyou, Solano, Sonoma, Stanislaus, Sutter, Tehama, Tulare, Tuolumne, Ventura, Yolo, Yuba</a:t>
                      </a:r>
                    </a:p>
                  </a:txBody>
                  <a:tcPr marL="5868" marR="5868" marT="58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200" b="0" i="0" u="none" strike="noStrike" dirty="0">
                          <a:solidFill>
                            <a:schemeClr val="tx1"/>
                          </a:solidFill>
                          <a:effectLst/>
                          <a:latin typeface="Times New Roman" panose="02020603050405020304" pitchFamily="18" charset="0"/>
                        </a:rPr>
                        <a:t>Alameda, Amador, Butte, Contra Costa, Del Norte, El Dorado, Fresno, Glenn, Humboldt, Imperial, Inyo, Kern, Kings, Los Angeles, Madera, Marin, Mariposa,  Mendocino, Merced,  Modoc, Mono, Monterey, Napa, Nevada, Orange, Placer, Plumas, Riverside, Sacramento, San Benito,</a:t>
                      </a:r>
                      <a:r>
                        <a:rPr lang="en-US" sz="1200" b="1" i="0" u="none" strike="noStrike" dirty="0">
                          <a:solidFill>
                            <a:schemeClr val="tx1"/>
                          </a:solidFill>
                          <a:effectLst/>
                          <a:latin typeface="Times New Roman" panose="02020603050405020304" pitchFamily="18" charset="0"/>
                        </a:rPr>
                        <a:t> </a:t>
                      </a:r>
                      <a:r>
                        <a:rPr lang="en-US" sz="1200" b="0" i="0" u="none" strike="noStrike" dirty="0">
                          <a:solidFill>
                            <a:schemeClr val="tx1"/>
                          </a:solidFill>
                          <a:effectLst/>
                          <a:latin typeface="Times New Roman" panose="02020603050405020304" pitchFamily="18" charset="0"/>
                        </a:rPr>
                        <a:t>San Bernardino, San Diego, San Francisco, San Joaquin, San Luis Obispo, San Mateo, Santa Barbara, Santa Clara, Santa Cruz,  Shasta, Siskiyou, Solano, Sonoma, Stanislaus, Sutter, Tehama, Tulare, Tuolumne, Ventura, Yolo, Yuba</a:t>
                      </a:r>
                    </a:p>
                  </a:txBody>
                  <a:tcPr marL="5868" marR="5868" marT="58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88190171"/>
                  </a:ext>
                </a:extLst>
              </a:tr>
            </a:tbl>
          </a:graphicData>
        </a:graphic>
      </p:graphicFrame>
    </p:spTree>
    <p:extLst>
      <p:ext uri="{BB962C8B-B14F-4D97-AF65-F5344CB8AC3E}">
        <p14:creationId xmlns:p14="http://schemas.microsoft.com/office/powerpoint/2010/main" val="32579783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3E4CD-7058-1A04-11DC-CBB796E6CE00}"/>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6F648C89-5F0D-E70A-6BC2-595E41C52BA4}"/>
              </a:ext>
            </a:extLst>
          </p:cNvPr>
          <p:cNvSpPr>
            <a:spLocks noGrp="1"/>
          </p:cNvSpPr>
          <p:nvPr>
            <p:ph type="title"/>
          </p:nvPr>
        </p:nvSpPr>
        <p:spPr>
          <a:xfrm>
            <a:off x="721977" y="206261"/>
            <a:ext cx="10515600" cy="674583"/>
          </a:xfrm>
        </p:spPr>
        <p:txBody>
          <a:bodyPr>
            <a:normAutofit/>
          </a:bodyPr>
          <a:lstStyle/>
          <a:p>
            <a:r>
              <a:rPr lang="en-US" sz="2800" b="1" dirty="0">
                <a:latin typeface="Cambria" panose="02040503050406030204" pitchFamily="18" charset="0"/>
                <a:ea typeface="Cambria" panose="02040503050406030204" pitchFamily="18" charset="0"/>
              </a:rPr>
              <a:t>Compliance Program Description</a:t>
            </a:r>
            <a:endParaRPr lang="en-US" sz="3000" dirty="0"/>
          </a:p>
        </p:txBody>
      </p:sp>
      <p:sp>
        <p:nvSpPr>
          <p:cNvPr id="3" name="TextBox 2">
            <a:extLst>
              <a:ext uri="{FF2B5EF4-FFF2-40B4-BE49-F238E27FC236}">
                <a16:creationId xmlns:a16="http://schemas.microsoft.com/office/drawing/2014/main" id="{DAEAC0A6-83A2-6ED4-58E7-ECC449FDC035}"/>
              </a:ext>
            </a:extLst>
          </p:cNvPr>
          <p:cNvSpPr txBox="1"/>
          <p:nvPr/>
        </p:nvSpPr>
        <p:spPr>
          <a:xfrm>
            <a:off x="721977" y="922084"/>
            <a:ext cx="11330735" cy="3400931"/>
          </a:xfrm>
          <a:prstGeom prst="rect">
            <a:avLst/>
          </a:prstGeom>
          <a:noFill/>
        </p:spPr>
        <p:txBody>
          <a:bodyPr wrap="square">
            <a:spAutoFit/>
          </a:bodyPr>
          <a:lstStyle/>
          <a:p>
            <a:pPr>
              <a:spcBef>
                <a:spcPts val="600"/>
              </a:spcBef>
            </a:pPr>
            <a:r>
              <a:rPr lang="en-US" sz="2000" dirty="0">
                <a:solidFill>
                  <a:srgbClr val="5F357E"/>
                </a:solidFill>
                <a:ea typeface="Cambria" panose="02040503050406030204" pitchFamily="18" charset="0"/>
              </a:rPr>
              <a:t>Mandatory Compliance Training</a:t>
            </a:r>
            <a:r>
              <a:rPr lang="en-US" sz="2000" b="1" dirty="0">
                <a:solidFill>
                  <a:srgbClr val="5F357E"/>
                </a:solidFill>
                <a:ea typeface="Cambria" panose="02040503050406030204" pitchFamily="18" charset="0"/>
              </a:rPr>
              <a:t> </a:t>
            </a:r>
          </a:p>
          <a:p>
            <a:pPr>
              <a:spcBef>
                <a:spcPts val="600"/>
              </a:spcBef>
            </a:pPr>
            <a:r>
              <a:rPr lang="en-US" sz="2000" dirty="0">
                <a:solidFill>
                  <a:srgbClr val="5F357E"/>
                </a:solidFill>
              </a:rPr>
              <a:t>Upon hire and annually thereafter, the following is a condition of continued employment and included in the employee evaluations</a:t>
            </a:r>
          </a:p>
          <a:p>
            <a:pPr marL="285750" indent="-285750">
              <a:lnSpc>
                <a:spcPct val="100000"/>
              </a:lnSpc>
              <a:spcBef>
                <a:spcPts val="600"/>
              </a:spcBef>
              <a:buFont typeface="Wingdings" panose="05000000000000000000" pitchFamily="2" charset="2"/>
              <a:buChar char="§"/>
            </a:pPr>
            <a:r>
              <a:rPr lang="en-US" sz="2000" dirty="0">
                <a:solidFill>
                  <a:srgbClr val="5F357E"/>
                </a:solidFill>
              </a:rPr>
              <a:t>Fraud, Waste and Abuse Training (FWA)</a:t>
            </a:r>
          </a:p>
          <a:p>
            <a:pPr marL="285750" indent="-285750">
              <a:lnSpc>
                <a:spcPct val="100000"/>
              </a:lnSpc>
              <a:spcBef>
                <a:spcPts val="600"/>
              </a:spcBef>
              <a:buFont typeface="Wingdings" panose="05000000000000000000" pitchFamily="2" charset="2"/>
              <a:buChar char="§"/>
            </a:pPr>
            <a:r>
              <a:rPr lang="en-US" sz="2000" dirty="0">
                <a:solidFill>
                  <a:srgbClr val="5F357E"/>
                </a:solidFill>
              </a:rPr>
              <a:t>Health Insurance Portability and Accountability Act (HIPAA) </a:t>
            </a:r>
          </a:p>
          <a:p>
            <a:pPr marL="285750" indent="-285750">
              <a:lnSpc>
                <a:spcPct val="100000"/>
              </a:lnSpc>
              <a:spcBef>
                <a:spcPts val="600"/>
              </a:spcBef>
              <a:buFont typeface="Wingdings" panose="05000000000000000000" pitchFamily="2" charset="2"/>
              <a:buChar char="§"/>
            </a:pPr>
            <a:r>
              <a:rPr lang="en-US" sz="2000" dirty="0">
                <a:solidFill>
                  <a:srgbClr val="5F357E"/>
                </a:solidFill>
              </a:rPr>
              <a:t>Compliance Program </a:t>
            </a:r>
          </a:p>
          <a:p>
            <a:pPr marL="285750" indent="-285750">
              <a:lnSpc>
                <a:spcPct val="100000"/>
              </a:lnSpc>
              <a:spcBef>
                <a:spcPts val="600"/>
              </a:spcBef>
              <a:buFont typeface="Wingdings" panose="05000000000000000000" pitchFamily="2" charset="2"/>
              <a:buChar char="§"/>
            </a:pPr>
            <a:r>
              <a:rPr lang="en-US" sz="2000" dirty="0">
                <a:solidFill>
                  <a:srgbClr val="5F357E"/>
                </a:solidFill>
              </a:rPr>
              <a:t>Code of Conduct </a:t>
            </a:r>
          </a:p>
          <a:p>
            <a:pPr>
              <a:lnSpc>
                <a:spcPct val="100000"/>
              </a:lnSpc>
              <a:spcBef>
                <a:spcPts val="600"/>
              </a:spcBef>
              <a:buFont typeface="Wingdings" panose="05000000000000000000" pitchFamily="2" charset="2"/>
              <a:buChar char="§"/>
            </a:pPr>
            <a:endParaRPr lang="en-US" sz="2000" dirty="0">
              <a:solidFill>
                <a:srgbClr val="5F357E"/>
              </a:solidFill>
            </a:endParaRPr>
          </a:p>
          <a:p>
            <a:pPr>
              <a:spcBef>
                <a:spcPts val="600"/>
              </a:spcBef>
            </a:pPr>
            <a:r>
              <a:rPr lang="en-US" sz="2000" dirty="0">
                <a:solidFill>
                  <a:srgbClr val="5F357E"/>
                </a:solidFill>
              </a:rPr>
              <a:t>**Reference Compliance Program Description embed here: </a:t>
            </a:r>
          </a:p>
        </p:txBody>
      </p:sp>
      <p:graphicFrame>
        <p:nvGraphicFramePr>
          <p:cNvPr id="2" name="Object 1">
            <a:extLst>
              <a:ext uri="{FF2B5EF4-FFF2-40B4-BE49-F238E27FC236}">
                <a16:creationId xmlns:a16="http://schemas.microsoft.com/office/drawing/2014/main" id="{C52D7A42-59A9-10F5-CB89-9FAF2254A3D4}"/>
              </a:ext>
            </a:extLst>
          </p:cNvPr>
          <p:cNvGraphicFramePr>
            <a:graphicFrameLocks noChangeAspect="1"/>
          </p:cNvGraphicFramePr>
          <p:nvPr>
            <p:extLst>
              <p:ext uri="{D42A27DB-BD31-4B8C-83A1-F6EECF244321}">
                <p14:modId xmlns:p14="http://schemas.microsoft.com/office/powerpoint/2010/main" val="1395629326"/>
              </p:ext>
            </p:extLst>
          </p:nvPr>
        </p:nvGraphicFramePr>
        <p:xfrm>
          <a:off x="7254536" y="3627869"/>
          <a:ext cx="914400" cy="806450"/>
        </p:xfrm>
        <a:graphic>
          <a:graphicData uri="http://schemas.openxmlformats.org/presentationml/2006/ole">
            <mc:AlternateContent xmlns:mc="http://schemas.openxmlformats.org/markup-compatibility/2006">
              <mc:Choice xmlns:v="urn:schemas-microsoft-com:vml" Requires="v">
                <p:oleObj name="Document" showAsIcon="1" r:id="rId2" imgW="914597" imgH="806406" progId="Word.Document.12">
                  <p:embed/>
                </p:oleObj>
              </mc:Choice>
              <mc:Fallback>
                <p:oleObj name="Document" showAsIcon="1" r:id="rId2" imgW="914597" imgH="806406" progId="Word.Document.12">
                  <p:embed/>
                  <p:pic>
                    <p:nvPicPr>
                      <p:cNvPr id="0" name=""/>
                      <p:cNvPicPr/>
                      <p:nvPr/>
                    </p:nvPicPr>
                    <p:blipFill>
                      <a:blip r:embed="rId3"/>
                      <a:stretch>
                        <a:fillRect/>
                      </a:stretch>
                    </p:blipFill>
                    <p:spPr>
                      <a:xfrm>
                        <a:off x="7254536" y="3627869"/>
                        <a:ext cx="914400" cy="806450"/>
                      </a:xfrm>
                      <a:prstGeom prst="rect">
                        <a:avLst/>
                      </a:prstGeom>
                    </p:spPr>
                  </p:pic>
                </p:oleObj>
              </mc:Fallback>
            </mc:AlternateContent>
          </a:graphicData>
        </a:graphic>
      </p:graphicFrame>
    </p:spTree>
    <p:extLst>
      <p:ext uri="{BB962C8B-B14F-4D97-AF65-F5344CB8AC3E}">
        <p14:creationId xmlns:p14="http://schemas.microsoft.com/office/powerpoint/2010/main" val="33671994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BF4B4-18D1-0514-D3A5-0BA058C73F28}"/>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7036AF31-A66C-99CF-F1BB-3A69B29C8341}"/>
              </a:ext>
            </a:extLst>
          </p:cNvPr>
          <p:cNvSpPr>
            <a:spLocks noGrp="1"/>
          </p:cNvSpPr>
          <p:nvPr>
            <p:ph type="title"/>
          </p:nvPr>
        </p:nvSpPr>
        <p:spPr>
          <a:xfrm>
            <a:off x="721977" y="206261"/>
            <a:ext cx="10515600" cy="674583"/>
          </a:xfrm>
        </p:spPr>
        <p:txBody>
          <a:bodyPr>
            <a:normAutofit/>
          </a:bodyPr>
          <a:lstStyle/>
          <a:p>
            <a:r>
              <a:rPr lang="en-US" sz="2800" b="1" dirty="0">
                <a:latin typeface="Cambria" panose="02040503050406030204" pitchFamily="18" charset="0"/>
                <a:ea typeface="Cambria" panose="02040503050406030204" pitchFamily="18" charset="0"/>
              </a:rPr>
              <a:t>What is a Compliance Program?</a:t>
            </a:r>
            <a:endParaRPr lang="en-US" sz="3000" dirty="0"/>
          </a:p>
        </p:txBody>
      </p:sp>
      <p:sp>
        <p:nvSpPr>
          <p:cNvPr id="3" name="TextBox 2">
            <a:extLst>
              <a:ext uri="{FF2B5EF4-FFF2-40B4-BE49-F238E27FC236}">
                <a16:creationId xmlns:a16="http://schemas.microsoft.com/office/drawing/2014/main" id="{973AF142-1DBB-2169-4A4E-B161F7560E48}"/>
              </a:ext>
            </a:extLst>
          </p:cNvPr>
          <p:cNvSpPr txBox="1"/>
          <p:nvPr/>
        </p:nvSpPr>
        <p:spPr>
          <a:xfrm>
            <a:off x="721977" y="922084"/>
            <a:ext cx="11330735" cy="1938992"/>
          </a:xfrm>
          <a:prstGeom prst="rect">
            <a:avLst/>
          </a:prstGeom>
          <a:noFill/>
        </p:spPr>
        <p:txBody>
          <a:bodyPr wrap="square">
            <a:spAutoFit/>
          </a:bodyPr>
          <a:lstStyle/>
          <a:p>
            <a:pPr marL="342900" indent="-342900">
              <a:buFont typeface="Wingdings" panose="05000000000000000000" pitchFamily="2" charset="2"/>
              <a:buChar char="§"/>
            </a:pPr>
            <a:r>
              <a:rPr lang="en-US" sz="2000" dirty="0">
                <a:solidFill>
                  <a:srgbClr val="5F357E"/>
                </a:solidFill>
              </a:rPr>
              <a:t>A compliance program is a company's set of internal policies and procedures put into place to comply with laws, rules, and regulations or to uphold the business's reputation.   </a:t>
            </a:r>
          </a:p>
          <a:p>
            <a:pPr marL="342900" indent="-342900">
              <a:buFont typeface="Wingdings" panose="05000000000000000000" pitchFamily="2" charset="2"/>
              <a:buChar char="§"/>
            </a:pPr>
            <a:r>
              <a:rPr lang="en-US" sz="2000" dirty="0">
                <a:solidFill>
                  <a:srgbClr val="5F357E"/>
                </a:solidFill>
              </a:rPr>
              <a:t>Medicare Part C &amp; D Plan sponsors are required to have a compliance program.</a:t>
            </a:r>
          </a:p>
          <a:p>
            <a:pPr marL="342900" indent="-342900">
              <a:buFont typeface="Wingdings" panose="05000000000000000000" pitchFamily="2" charset="2"/>
              <a:buChar char="§"/>
            </a:pPr>
            <a:r>
              <a:rPr lang="en-US" sz="2000" dirty="0">
                <a:solidFill>
                  <a:srgbClr val="5F357E"/>
                </a:solidFill>
              </a:rPr>
              <a:t>There are 7 Core Compliance Elements, for an effective compliance program. Per CMS Guidance Chapter 21.</a:t>
            </a:r>
          </a:p>
          <a:p>
            <a:endParaRPr lang="en-US" sz="2000" dirty="0">
              <a:solidFill>
                <a:srgbClr val="5F357E"/>
              </a:solidFill>
              <a:latin typeface="Arimo"/>
            </a:endParaRPr>
          </a:p>
        </p:txBody>
      </p:sp>
    </p:spTree>
    <p:extLst>
      <p:ext uri="{BB962C8B-B14F-4D97-AF65-F5344CB8AC3E}">
        <p14:creationId xmlns:p14="http://schemas.microsoft.com/office/powerpoint/2010/main" val="1882080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08675-3FA5-7607-A8C6-EC9C70A76B08}"/>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74ABF206-F2A7-D772-2B7C-FD49475284DF}"/>
              </a:ext>
            </a:extLst>
          </p:cNvPr>
          <p:cNvSpPr>
            <a:spLocks noGrp="1"/>
          </p:cNvSpPr>
          <p:nvPr>
            <p:ph type="title"/>
          </p:nvPr>
        </p:nvSpPr>
        <p:spPr>
          <a:xfrm>
            <a:off x="721977" y="206261"/>
            <a:ext cx="10515600" cy="674583"/>
          </a:xfrm>
        </p:spPr>
        <p:txBody>
          <a:bodyPr>
            <a:normAutofit/>
          </a:bodyPr>
          <a:lstStyle/>
          <a:p>
            <a:r>
              <a:rPr lang="en-US" sz="2800" b="1" dirty="0">
                <a:latin typeface="Cambria" panose="02040503050406030204" pitchFamily="18" charset="0"/>
                <a:ea typeface="Cambria" panose="02040503050406030204" pitchFamily="18" charset="0"/>
              </a:rPr>
              <a:t>Compliance Program - 7</a:t>
            </a:r>
            <a:r>
              <a:rPr lang="en-US" sz="2800" dirty="0"/>
              <a:t> </a:t>
            </a:r>
            <a:r>
              <a:rPr lang="en-US" sz="2800" b="1" dirty="0">
                <a:latin typeface="Cambria" panose="02040503050406030204" pitchFamily="18" charset="0"/>
                <a:ea typeface="Cambria" panose="02040503050406030204" pitchFamily="18" charset="0"/>
              </a:rPr>
              <a:t>Compliance Elements</a:t>
            </a:r>
            <a:endParaRPr lang="en-US" sz="3000" dirty="0"/>
          </a:p>
        </p:txBody>
      </p:sp>
      <p:sp>
        <p:nvSpPr>
          <p:cNvPr id="3" name="TextBox 2">
            <a:extLst>
              <a:ext uri="{FF2B5EF4-FFF2-40B4-BE49-F238E27FC236}">
                <a16:creationId xmlns:a16="http://schemas.microsoft.com/office/drawing/2014/main" id="{0211ED46-FA8B-EB37-2CE7-5DC24DDD525A}"/>
              </a:ext>
            </a:extLst>
          </p:cNvPr>
          <p:cNvSpPr txBox="1"/>
          <p:nvPr/>
        </p:nvSpPr>
        <p:spPr>
          <a:xfrm>
            <a:off x="721977" y="922084"/>
            <a:ext cx="11330735" cy="2862322"/>
          </a:xfrm>
          <a:prstGeom prst="rect">
            <a:avLst/>
          </a:prstGeom>
          <a:noFill/>
        </p:spPr>
        <p:txBody>
          <a:bodyPr wrap="square">
            <a:spAutoFit/>
          </a:bodyPr>
          <a:lstStyle/>
          <a:p>
            <a:r>
              <a:rPr lang="en-US" sz="2000" dirty="0">
                <a:solidFill>
                  <a:srgbClr val="5F357E"/>
                </a:solidFill>
              </a:rPr>
              <a:t>CMS considers a Compliance Program Effective if it includes the 7 core Compliance Elements as follows: </a:t>
            </a:r>
          </a:p>
          <a:p>
            <a:endParaRPr lang="en-US" sz="2000" dirty="0">
              <a:solidFill>
                <a:srgbClr val="5F357E"/>
              </a:solidFill>
            </a:endParaRPr>
          </a:p>
          <a:p>
            <a:pPr marL="457200" indent="-457200">
              <a:lnSpc>
                <a:spcPct val="100000"/>
              </a:lnSpc>
              <a:spcBef>
                <a:spcPts val="0"/>
              </a:spcBef>
              <a:buFont typeface="+mj-lt"/>
              <a:buAutoNum type="arabicPeriod"/>
            </a:pPr>
            <a:r>
              <a:rPr lang="en-US" sz="2000" dirty="0">
                <a:solidFill>
                  <a:srgbClr val="5F357E"/>
                </a:solidFill>
              </a:rPr>
              <a:t>Written Policies, Procedures, and Standards of Conduct. </a:t>
            </a:r>
          </a:p>
          <a:p>
            <a:pPr marL="457200" indent="-457200">
              <a:lnSpc>
                <a:spcPct val="100000"/>
              </a:lnSpc>
              <a:spcBef>
                <a:spcPts val="0"/>
              </a:spcBef>
              <a:buFont typeface="+mj-lt"/>
              <a:buAutoNum type="arabicPeriod"/>
            </a:pPr>
            <a:r>
              <a:rPr lang="en-US" sz="2000" dirty="0">
                <a:solidFill>
                  <a:srgbClr val="5F357E"/>
                </a:solidFill>
              </a:rPr>
              <a:t>Compliance Officer, Compliance Committee, and High-Level Oversight. </a:t>
            </a:r>
          </a:p>
          <a:p>
            <a:pPr marL="457200" indent="-457200">
              <a:lnSpc>
                <a:spcPct val="100000"/>
              </a:lnSpc>
              <a:spcBef>
                <a:spcPts val="0"/>
              </a:spcBef>
              <a:buFont typeface="+mj-lt"/>
              <a:buAutoNum type="arabicPeriod"/>
            </a:pPr>
            <a:r>
              <a:rPr lang="en-US" sz="2000" dirty="0">
                <a:solidFill>
                  <a:srgbClr val="5F357E"/>
                </a:solidFill>
              </a:rPr>
              <a:t>Effective Training and Education </a:t>
            </a:r>
          </a:p>
          <a:p>
            <a:pPr marL="457200" indent="-457200">
              <a:lnSpc>
                <a:spcPct val="100000"/>
              </a:lnSpc>
              <a:spcBef>
                <a:spcPts val="0"/>
              </a:spcBef>
              <a:buFont typeface="+mj-lt"/>
              <a:buAutoNum type="arabicPeriod"/>
            </a:pPr>
            <a:r>
              <a:rPr lang="en-US" sz="2000" dirty="0">
                <a:solidFill>
                  <a:srgbClr val="5F357E"/>
                </a:solidFill>
              </a:rPr>
              <a:t>Effective Lines of Communication</a:t>
            </a:r>
          </a:p>
          <a:p>
            <a:pPr marL="457200" indent="-457200">
              <a:lnSpc>
                <a:spcPct val="100000"/>
              </a:lnSpc>
              <a:spcBef>
                <a:spcPts val="0"/>
              </a:spcBef>
              <a:buFont typeface="+mj-lt"/>
              <a:buAutoNum type="arabicPeriod"/>
            </a:pPr>
            <a:r>
              <a:rPr lang="en-US" sz="2000" dirty="0">
                <a:solidFill>
                  <a:srgbClr val="5F357E"/>
                </a:solidFill>
              </a:rPr>
              <a:t>Well-Publicized Disciplinary Standards</a:t>
            </a:r>
          </a:p>
          <a:p>
            <a:pPr marL="457200" indent="-457200">
              <a:lnSpc>
                <a:spcPct val="100000"/>
              </a:lnSpc>
              <a:spcBef>
                <a:spcPts val="0"/>
              </a:spcBef>
              <a:buFont typeface="+mj-lt"/>
              <a:buAutoNum type="arabicPeriod"/>
            </a:pPr>
            <a:r>
              <a:rPr lang="en-US" sz="2000" dirty="0">
                <a:solidFill>
                  <a:srgbClr val="5F357E"/>
                </a:solidFill>
              </a:rPr>
              <a:t>Effective System for Routine Monitoring, Auditing, and Identifying Compliance Risks Conduct </a:t>
            </a:r>
          </a:p>
          <a:p>
            <a:pPr marL="457200" indent="-457200">
              <a:lnSpc>
                <a:spcPct val="100000"/>
              </a:lnSpc>
              <a:spcBef>
                <a:spcPts val="0"/>
              </a:spcBef>
              <a:buFont typeface="+mj-lt"/>
              <a:buAutoNum type="arabicPeriod"/>
            </a:pPr>
            <a:r>
              <a:rPr lang="en-US" sz="2000" dirty="0">
                <a:solidFill>
                  <a:srgbClr val="5F357E"/>
                </a:solidFill>
              </a:rPr>
              <a:t>Procedures and System for Prompt Response to Compliance Issues</a:t>
            </a:r>
            <a:endParaRPr lang="en-US" sz="2000" dirty="0">
              <a:solidFill>
                <a:srgbClr val="5F357E"/>
              </a:solidFill>
              <a:latin typeface="Arimo"/>
            </a:endParaRPr>
          </a:p>
        </p:txBody>
      </p:sp>
    </p:spTree>
    <p:extLst>
      <p:ext uri="{BB962C8B-B14F-4D97-AF65-F5344CB8AC3E}">
        <p14:creationId xmlns:p14="http://schemas.microsoft.com/office/powerpoint/2010/main" val="4061252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F93D7-617E-87F3-A2B1-A776E7CFD56D}"/>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CA284497-2EAE-6484-0CD9-40E3BF6C2A7C}"/>
              </a:ext>
            </a:extLst>
          </p:cNvPr>
          <p:cNvSpPr>
            <a:spLocks noGrp="1"/>
          </p:cNvSpPr>
          <p:nvPr>
            <p:ph type="title"/>
          </p:nvPr>
        </p:nvSpPr>
        <p:spPr>
          <a:xfrm>
            <a:off x="721977" y="206261"/>
            <a:ext cx="10515600" cy="674583"/>
          </a:xfrm>
        </p:spPr>
        <p:txBody>
          <a:bodyPr>
            <a:normAutofit/>
          </a:bodyPr>
          <a:lstStyle/>
          <a:p>
            <a:r>
              <a:rPr lang="en-US" sz="2800" b="1" dirty="0">
                <a:latin typeface="Cambria" panose="02040503050406030204" pitchFamily="18" charset="0"/>
                <a:ea typeface="Cambria" panose="02040503050406030204" pitchFamily="18" charset="0"/>
              </a:rPr>
              <a:t>Element 1 - Policies and Procedure (P&amp;P)</a:t>
            </a:r>
            <a:endParaRPr lang="en-US" sz="3000" dirty="0"/>
          </a:p>
        </p:txBody>
      </p:sp>
      <p:sp>
        <p:nvSpPr>
          <p:cNvPr id="3" name="TextBox 2">
            <a:extLst>
              <a:ext uri="{FF2B5EF4-FFF2-40B4-BE49-F238E27FC236}">
                <a16:creationId xmlns:a16="http://schemas.microsoft.com/office/drawing/2014/main" id="{2811C0D1-7444-E132-DE75-5125883FEA42}"/>
              </a:ext>
            </a:extLst>
          </p:cNvPr>
          <p:cNvSpPr txBox="1"/>
          <p:nvPr/>
        </p:nvSpPr>
        <p:spPr>
          <a:xfrm>
            <a:off x="721977" y="771164"/>
            <a:ext cx="11330735" cy="4708981"/>
          </a:xfrm>
          <a:prstGeom prst="rect">
            <a:avLst/>
          </a:prstGeom>
          <a:noFill/>
        </p:spPr>
        <p:txBody>
          <a:bodyPr wrap="square">
            <a:spAutoFit/>
          </a:bodyPr>
          <a:lstStyle/>
          <a:p>
            <a:r>
              <a:rPr lang="en-US" sz="2000" dirty="0">
                <a:solidFill>
                  <a:srgbClr val="5F357E"/>
                </a:solidFill>
                <a:latin typeface="Calibri (Body)"/>
                <a:cs typeface="Arial" panose="020B0604020202020204" pitchFamily="34" charset="0"/>
              </a:rPr>
              <a:t>These articulate the Sponsor’s commitment to comply with all applicable Federal and State standards and describe compliance expectations according to the Standards of Conduct. </a:t>
            </a:r>
            <a:r>
              <a:rPr lang="en-US" sz="2000" dirty="0">
                <a:solidFill>
                  <a:srgbClr val="5F357E"/>
                </a:solidFill>
                <a:latin typeface="Calibri (Body)"/>
                <a:ea typeface="Arial" panose="020B0604020202020204" pitchFamily="34" charset="0"/>
                <a:cs typeface="Arial" panose="020B0604020202020204" pitchFamily="34" charset="0"/>
              </a:rPr>
              <a:t>Compliance is everyone’s responsibility, from the top of the organization to the bottom.</a:t>
            </a:r>
          </a:p>
          <a:p>
            <a:endParaRPr lang="en-US" sz="2000" dirty="0">
              <a:solidFill>
                <a:srgbClr val="5F357E"/>
              </a:solidFill>
              <a:latin typeface="Calibri (Body)"/>
              <a:ea typeface="Arial" panose="020B0604020202020204" pitchFamily="34" charset="0"/>
              <a:cs typeface="Arial" panose="020B0604020202020204" pitchFamily="34" charset="0"/>
            </a:endParaRPr>
          </a:p>
          <a:p>
            <a:r>
              <a:rPr lang="en-US" sz="2000" dirty="0">
                <a:solidFill>
                  <a:srgbClr val="5F357E"/>
                </a:solidFill>
                <a:latin typeface="Calibri (Body)"/>
                <a:ea typeface="Arial" panose="020B0604020202020204" pitchFamily="34" charset="0"/>
                <a:cs typeface="Arial" panose="020B0604020202020204" pitchFamily="34" charset="0"/>
              </a:rPr>
              <a:t>That is why we have made policies available to every department and First-Tier, Downstream, and Related Entity (FDR) (IPA, MSO, Supplemental vendor etc.). These procedures should help you detect, prevent, report, and correct FWA as well as HIPAA, Compliance, Standards of Conduct and operational P&amp;Ps.</a:t>
            </a:r>
          </a:p>
          <a:p>
            <a:endParaRPr lang="en-US" sz="2000" dirty="0">
              <a:solidFill>
                <a:srgbClr val="5F357E"/>
              </a:solidFill>
              <a:latin typeface="Calibri (Body)"/>
              <a:ea typeface="Arial" panose="020B0604020202020204" pitchFamily="34" charset="0"/>
              <a:cs typeface="Arial" panose="020B0604020202020204" pitchFamily="34" charset="0"/>
            </a:endParaRPr>
          </a:p>
          <a:p>
            <a:r>
              <a:rPr lang="en-US" sz="2000" dirty="0">
                <a:solidFill>
                  <a:srgbClr val="5F357E"/>
                </a:solidFill>
                <a:latin typeface="Calibri (Body)"/>
                <a:cs typeface="Arial" panose="020B0604020202020204" pitchFamily="34" charset="0"/>
              </a:rPr>
              <a:t>You can locate Imperial Policy &amp; Procedures (P&amp;P)</a:t>
            </a:r>
          </a:p>
          <a:p>
            <a:pPr marL="342900" indent="-342900">
              <a:buFont typeface="Wingdings" panose="05000000000000000000" pitchFamily="2" charset="2"/>
              <a:buChar char="§"/>
            </a:pPr>
            <a:r>
              <a:rPr lang="fr-FR" sz="2000" dirty="0">
                <a:solidFill>
                  <a:srgbClr val="5F357E"/>
                </a:solidFill>
                <a:latin typeface="Calibri (Body)"/>
                <a:cs typeface="Arial" panose="020B0604020202020204" pitchFamily="34" charset="0"/>
              </a:rPr>
              <a:t>P:\P&amp;Ps</a:t>
            </a:r>
            <a:r>
              <a:rPr lang="fr-FR" sz="2000">
                <a:solidFill>
                  <a:srgbClr val="5F357E"/>
                </a:solidFill>
                <a:latin typeface="Calibri (Body)"/>
                <a:cs typeface="Arial" panose="020B0604020202020204" pitchFamily="34" charset="0"/>
              </a:rPr>
              <a:t>\2027 </a:t>
            </a:r>
            <a:r>
              <a:rPr lang="fr-FR" sz="2000" dirty="0">
                <a:solidFill>
                  <a:srgbClr val="5F357E"/>
                </a:solidFill>
                <a:latin typeface="Calibri (Body)"/>
                <a:cs typeface="Arial" panose="020B0604020202020204" pitchFamily="34" charset="0"/>
              </a:rPr>
              <a:t>Compliance </a:t>
            </a:r>
            <a:r>
              <a:rPr lang="fr-FR" sz="2000" dirty="0" err="1">
                <a:solidFill>
                  <a:srgbClr val="5F357E"/>
                </a:solidFill>
                <a:latin typeface="Calibri (Body)"/>
                <a:cs typeface="Arial" panose="020B0604020202020204" pitchFamily="34" charset="0"/>
              </a:rPr>
              <a:t>P&amp;Ps</a:t>
            </a:r>
            <a:endParaRPr lang="fr-FR" sz="2000" dirty="0">
              <a:solidFill>
                <a:srgbClr val="5F357E"/>
              </a:solidFill>
              <a:latin typeface="Calibri (Body)"/>
              <a:cs typeface="Arial" panose="020B0604020202020204" pitchFamily="34" charset="0"/>
            </a:endParaRPr>
          </a:p>
          <a:p>
            <a:pPr marL="342900" indent="-342900">
              <a:buFont typeface="Wingdings" panose="05000000000000000000" pitchFamily="2" charset="2"/>
              <a:buChar char="§"/>
            </a:pPr>
            <a:r>
              <a:rPr lang="en-US" sz="2000" dirty="0">
                <a:solidFill>
                  <a:srgbClr val="5F357E"/>
                </a:solidFill>
                <a:latin typeface="Calibri (Body)"/>
                <a:cs typeface="Arial" panose="020B0604020202020204" pitchFamily="34" charset="0"/>
              </a:rPr>
              <a:t>If you see there is a missing P&amp;P let Compliance know</a:t>
            </a:r>
          </a:p>
          <a:p>
            <a:endParaRPr lang="en-US" sz="2000" dirty="0">
              <a:solidFill>
                <a:srgbClr val="5F357E"/>
              </a:solidFill>
              <a:latin typeface="Calibri (Body)"/>
              <a:ea typeface="Arial" panose="020B0604020202020204" pitchFamily="34" charset="0"/>
              <a:cs typeface="Arial" panose="020B0604020202020204" pitchFamily="34" charset="0"/>
            </a:endParaRPr>
          </a:p>
          <a:p>
            <a:r>
              <a:rPr lang="en-US" sz="2000" dirty="0">
                <a:solidFill>
                  <a:srgbClr val="5F357E"/>
                </a:solidFill>
                <a:latin typeface="Calibri (Body)"/>
                <a:ea typeface="Arial" panose="020B0604020202020204" pitchFamily="34" charset="0"/>
                <a:cs typeface="Arial" panose="020B0604020202020204" pitchFamily="34" charset="0"/>
              </a:rPr>
              <a:t>Knowing Imperials Policies and Procedures will help you with the following. </a:t>
            </a:r>
          </a:p>
          <a:p>
            <a:pPr marL="342900" indent="-342900">
              <a:buFont typeface="Wingdings" panose="05000000000000000000" pitchFamily="2" charset="2"/>
              <a:buChar char="§"/>
            </a:pPr>
            <a:r>
              <a:rPr lang="en-US" sz="2000" dirty="0">
                <a:solidFill>
                  <a:srgbClr val="5F357E"/>
                </a:solidFill>
                <a:latin typeface="Calibri (Body)"/>
                <a:ea typeface="Symbol" panose="05050102010706020507" pitchFamily="18" charset="2"/>
                <a:cs typeface="Arial" panose="020B0604020202020204" pitchFamily="34" charset="0"/>
              </a:rPr>
              <a:t>Conduct yourself in an ethical</a:t>
            </a:r>
            <a:r>
              <a:rPr lang="en-US" sz="2000" spc="-5" dirty="0">
                <a:solidFill>
                  <a:srgbClr val="5F357E"/>
                </a:solidFill>
                <a:latin typeface="Calibri (Body)"/>
                <a:ea typeface="Symbol" panose="05050102010706020507" pitchFamily="18" charset="2"/>
                <a:cs typeface="Arial" panose="020B0604020202020204" pitchFamily="34" charset="0"/>
              </a:rPr>
              <a:t> </a:t>
            </a:r>
            <a:r>
              <a:rPr lang="en-US" sz="2000" dirty="0">
                <a:solidFill>
                  <a:srgbClr val="5F357E"/>
                </a:solidFill>
                <a:latin typeface="Calibri (Body)"/>
                <a:ea typeface="Symbol" panose="05050102010706020507" pitchFamily="18" charset="2"/>
                <a:cs typeface="Arial" panose="020B0604020202020204" pitchFamily="34" charset="0"/>
              </a:rPr>
              <a:t>manner</a:t>
            </a:r>
          </a:p>
          <a:p>
            <a:pPr marL="342900" indent="-342900">
              <a:buFont typeface="Wingdings" panose="05000000000000000000" pitchFamily="2" charset="2"/>
              <a:buChar char="§"/>
            </a:pPr>
            <a:r>
              <a:rPr lang="en-US" sz="2000" dirty="0">
                <a:solidFill>
                  <a:srgbClr val="5F357E"/>
                </a:solidFill>
                <a:latin typeface="Calibri (Body)"/>
                <a:ea typeface="Symbol" panose="05050102010706020507" pitchFamily="18" charset="2"/>
                <a:cs typeface="Arial" panose="020B0604020202020204" pitchFamily="34" charset="0"/>
              </a:rPr>
              <a:t>Identify and report areas of noncompliance and potential</a:t>
            </a:r>
            <a:r>
              <a:rPr lang="en-US" sz="2000" spc="-85" dirty="0">
                <a:solidFill>
                  <a:srgbClr val="5F357E"/>
                </a:solidFill>
                <a:latin typeface="Calibri (Body)"/>
                <a:ea typeface="Symbol" panose="05050102010706020507" pitchFamily="18" charset="2"/>
                <a:cs typeface="Arial" panose="020B0604020202020204" pitchFamily="34" charset="0"/>
              </a:rPr>
              <a:t> </a:t>
            </a:r>
            <a:r>
              <a:rPr lang="en-US" sz="2000" dirty="0">
                <a:solidFill>
                  <a:srgbClr val="5F357E"/>
                </a:solidFill>
                <a:latin typeface="Calibri (Body)"/>
                <a:ea typeface="Symbol" panose="05050102010706020507" pitchFamily="18" charset="2"/>
                <a:cs typeface="Arial" panose="020B0604020202020204" pitchFamily="34" charset="0"/>
              </a:rPr>
              <a:t>FWA</a:t>
            </a:r>
          </a:p>
        </p:txBody>
      </p:sp>
    </p:spTree>
    <p:extLst>
      <p:ext uri="{BB962C8B-B14F-4D97-AF65-F5344CB8AC3E}">
        <p14:creationId xmlns:p14="http://schemas.microsoft.com/office/powerpoint/2010/main" val="4044062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11D6A-D21A-0E67-2454-AF41F37068BA}"/>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6AB0C3BE-34CD-4801-B860-8EEA94A1CFB1}"/>
              </a:ext>
            </a:extLst>
          </p:cNvPr>
          <p:cNvSpPr>
            <a:spLocks noGrp="1"/>
          </p:cNvSpPr>
          <p:nvPr>
            <p:ph type="title"/>
          </p:nvPr>
        </p:nvSpPr>
        <p:spPr>
          <a:xfrm>
            <a:off x="721977" y="206261"/>
            <a:ext cx="10515600" cy="674583"/>
          </a:xfrm>
        </p:spPr>
        <p:txBody>
          <a:bodyPr>
            <a:normAutofit/>
          </a:bodyPr>
          <a:lstStyle/>
          <a:p>
            <a:r>
              <a:rPr lang="en-US" sz="2800" b="1" dirty="0">
                <a:latin typeface="Cambria" panose="02040503050406030204" pitchFamily="18" charset="0"/>
                <a:ea typeface="Cambria" panose="02040503050406030204" pitchFamily="18" charset="0"/>
              </a:rPr>
              <a:t>Element 2 - Compliance Officer</a:t>
            </a:r>
            <a:endParaRPr lang="en-US" sz="3000" dirty="0"/>
          </a:p>
        </p:txBody>
      </p:sp>
      <p:sp>
        <p:nvSpPr>
          <p:cNvPr id="3" name="TextBox 2">
            <a:extLst>
              <a:ext uri="{FF2B5EF4-FFF2-40B4-BE49-F238E27FC236}">
                <a16:creationId xmlns:a16="http://schemas.microsoft.com/office/drawing/2014/main" id="{465B23A2-B1A1-5129-64EC-06380D141E82}"/>
              </a:ext>
            </a:extLst>
          </p:cNvPr>
          <p:cNvSpPr txBox="1"/>
          <p:nvPr/>
        </p:nvSpPr>
        <p:spPr>
          <a:xfrm>
            <a:off x="721977" y="966473"/>
            <a:ext cx="11330735" cy="3477875"/>
          </a:xfrm>
          <a:prstGeom prst="rect">
            <a:avLst/>
          </a:prstGeom>
          <a:noFill/>
        </p:spPr>
        <p:txBody>
          <a:bodyPr wrap="square">
            <a:spAutoFit/>
          </a:bodyPr>
          <a:lstStyle/>
          <a:p>
            <a:pPr marL="342900" indent="-342900">
              <a:buFont typeface="Wingdings" panose="05000000000000000000" pitchFamily="2" charset="2"/>
              <a:buChar char="§"/>
            </a:pPr>
            <a:r>
              <a:rPr lang="en-US" sz="2000" dirty="0">
                <a:solidFill>
                  <a:srgbClr val="5F357E"/>
                </a:solidFill>
              </a:rPr>
              <a:t>Imperial must designate a compliance officer and a compliance committee accountable and responsible for the activities and status of the compliance program, including issues identified, investigated, and resolved by the compliance program. </a:t>
            </a:r>
          </a:p>
          <a:p>
            <a:pPr marL="342900" indent="-342900">
              <a:buFont typeface="Wingdings" panose="05000000000000000000" pitchFamily="2" charset="2"/>
              <a:buChar char="§"/>
            </a:pPr>
            <a:r>
              <a:rPr lang="en-US" sz="2000" dirty="0">
                <a:solidFill>
                  <a:srgbClr val="5F357E"/>
                </a:solidFill>
              </a:rPr>
              <a:t>Imperial Compliance Officer is Erica Ruiz. </a:t>
            </a:r>
          </a:p>
          <a:p>
            <a:pPr marL="342900" indent="-342900">
              <a:buFont typeface="Wingdings" panose="05000000000000000000" pitchFamily="2" charset="2"/>
              <a:buChar char="§"/>
            </a:pPr>
            <a:r>
              <a:rPr lang="en-US" sz="2000" dirty="0">
                <a:solidFill>
                  <a:srgbClr val="5F357E"/>
                </a:solidFill>
              </a:rPr>
              <a:t>The Compliance Officer engages with senior management and governing body and oversees compliance program.</a:t>
            </a:r>
          </a:p>
          <a:p>
            <a:pPr marL="342900" indent="-342900">
              <a:buFont typeface="Wingdings" panose="05000000000000000000" pitchFamily="2" charset="2"/>
              <a:buChar char="§"/>
            </a:pPr>
            <a:endParaRPr lang="en-US" sz="2000" dirty="0">
              <a:solidFill>
                <a:srgbClr val="5F357E"/>
              </a:solidFill>
            </a:endParaRPr>
          </a:p>
          <a:p>
            <a:pPr algn="ctr"/>
            <a:r>
              <a:rPr lang="en-US" sz="2000" dirty="0">
                <a:solidFill>
                  <a:srgbClr val="5F357E"/>
                </a:solidFill>
              </a:rPr>
              <a:t>Compliance Officer: Erica Ruiz</a:t>
            </a:r>
          </a:p>
          <a:p>
            <a:pPr algn="ctr"/>
            <a:r>
              <a:rPr lang="en-US" sz="2000" dirty="0">
                <a:solidFill>
                  <a:srgbClr val="5F357E"/>
                </a:solidFill>
              </a:rPr>
              <a:t>(562) 239-5675</a:t>
            </a:r>
          </a:p>
          <a:p>
            <a:pPr algn="ctr"/>
            <a:r>
              <a:rPr lang="en-US" sz="2000" dirty="0">
                <a:solidFill>
                  <a:srgbClr val="5F357E"/>
                </a:solidFill>
                <a:hlinkClick r:id="rId2"/>
              </a:rPr>
              <a:t>eruiz@imperialhealthplan.com</a:t>
            </a:r>
            <a:r>
              <a:rPr lang="en-US" sz="2000" dirty="0">
                <a:solidFill>
                  <a:srgbClr val="5F357E"/>
                </a:solidFill>
              </a:rPr>
              <a:t> </a:t>
            </a:r>
          </a:p>
          <a:p>
            <a:endParaRPr lang="en-US" sz="2000" dirty="0">
              <a:solidFill>
                <a:srgbClr val="5F357E"/>
              </a:solidFill>
            </a:endParaRPr>
          </a:p>
        </p:txBody>
      </p:sp>
    </p:spTree>
    <p:extLst>
      <p:ext uri="{BB962C8B-B14F-4D97-AF65-F5344CB8AC3E}">
        <p14:creationId xmlns:p14="http://schemas.microsoft.com/office/powerpoint/2010/main" val="3123963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BCFE5-1F68-05DC-E14B-83472E14FE54}"/>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806F05EF-2C19-2681-1F57-B0B63559AE96}"/>
              </a:ext>
            </a:extLst>
          </p:cNvPr>
          <p:cNvSpPr>
            <a:spLocks noGrp="1"/>
          </p:cNvSpPr>
          <p:nvPr>
            <p:ph type="title"/>
          </p:nvPr>
        </p:nvSpPr>
        <p:spPr>
          <a:xfrm>
            <a:off x="721977" y="206261"/>
            <a:ext cx="10515600" cy="674583"/>
          </a:xfrm>
        </p:spPr>
        <p:txBody>
          <a:bodyPr>
            <a:normAutofit/>
          </a:bodyPr>
          <a:lstStyle/>
          <a:p>
            <a:r>
              <a:rPr lang="en-US" sz="2800" b="1" dirty="0">
                <a:latin typeface="Cambria" panose="02040503050406030204" pitchFamily="18" charset="0"/>
                <a:ea typeface="Cambria" panose="02040503050406030204" pitchFamily="18" charset="0"/>
              </a:rPr>
              <a:t>Element 3 – Training and Education</a:t>
            </a:r>
            <a:endParaRPr lang="en-US" sz="3000" dirty="0"/>
          </a:p>
        </p:txBody>
      </p:sp>
      <p:sp>
        <p:nvSpPr>
          <p:cNvPr id="3" name="TextBox 2">
            <a:extLst>
              <a:ext uri="{FF2B5EF4-FFF2-40B4-BE49-F238E27FC236}">
                <a16:creationId xmlns:a16="http://schemas.microsoft.com/office/drawing/2014/main" id="{E8905BA2-DB4A-E48D-C558-C6CEE6D8FBEF}"/>
              </a:ext>
            </a:extLst>
          </p:cNvPr>
          <p:cNvSpPr txBox="1"/>
          <p:nvPr/>
        </p:nvSpPr>
        <p:spPr>
          <a:xfrm>
            <a:off x="721977" y="966473"/>
            <a:ext cx="11330735" cy="3477875"/>
          </a:xfrm>
          <a:prstGeom prst="rect">
            <a:avLst/>
          </a:prstGeom>
          <a:noFill/>
        </p:spPr>
        <p:txBody>
          <a:bodyPr wrap="square">
            <a:spAutoFit/>
          </a:bodyPr>
          <a:lstStyle/>
          <a:p>
            <a:r>
              <a:rPr lang="en-US" sz="2000" dirty="0">
                <a:solidFill>
                  <a:srgbClr val="5F357E"/>
                </a:solidFill>
              </a:rPr>
              <a:t>Compliance Training covers elements of the compliance plan as well as preventing, detecting, and reporting FWA. Tailor this training and education to the different employees and their responsibilities and job functions.</a:t>
            </a:r>
          </a:p>
          <a:p>
            <a:pPr marL="342900" indent="-342900">
              <a:buFont typeface="Wingdings" panose="05000000000000000000" pitchFamily="2" charset="2"/>
              <a:buChar char="§"/>
            </a:pPr>
            <a:r>
              <a:rPr lang="en-US" sz="2000" dirty="0">
                <a:solidFill>
                  <a:srgbClr val="5F357E"/>
                </a:solidFill>
              </a:rPr>
              <a:t>You are receiving this Compliance Training today as part of the 7 Compliance Elements required by regulatory requirements. </a:t>
            </a:r>
          </a:p>
          <a:p>
            <a:pPr marL="342900" indent="-342900">
              <a:buFont typeface="Wingdings" panose="05000000000000000000" pitchFamily="2" charset="2"/>
              <a:buChar char="§"/>
            </a:pPr>
            <a:r>
              <a:rPr lang="en-US" sz="2000" dirty="0">
                <a:solidFill>
                  <a:srgbClr val="5F357E"/>
                </a:solidFill>
              </a:rPr>
              <a:t>The Compliance Training must include all items within this training such as </a:t>
            </a:r>
          </a:p>
          <a:p>
            <a:pPr marL="804863" indent="-342900">
              <a:buFont typeface="Arial" panose="020B0604020202020204" pitchFamily="34" charset="0"/>
              <a:buChar char="•"/>
            </a:pPr>
            <a:r>
              <a:rPr lang="en-US" sz="2000" dirty="0">
                <a:solidFill>
                  <a:srgbClr val="5F357E"/>
                </a:solidFill>
              </a:rPr>
              <a:t>General Compliance Training</a:t>
            </a:r>
          </a:p>
          <a:p>
            <a:pPr marL="804863" indent="-342900">
              <a:buFont typeface="Arial" panose="020B0604020202020204" pitchFamily="34" charset="0"/>
              <a:buChar char="•"/>
            </a:pPr>
            <a:r>
              <a:rPr lang="en-US" sz="2000" dirty="0">
                <a:solidFill>
                  <a:srgbClr val="5F357E"/>
                </a:solidFill>
              </a:rPr>
              <a:t>Standards of Conduct</a:t>
            </a:r>
          </a:p>
          <a:p>
            <a:pPr marL="804863" indent="-342900">
              <a:buFont typeface="Arial" panose="020B0604020202020204" pitchFamily="34" charset="0"/>
              <a:buChar char="•"/>
            </a:pPr>
            <a:r>
              <a:rPr lang="en-US" sz="2000" dirty="0">
                <a:solidFill>
                  <a:srgbClr val="5F357E"/>
                </a:solidFill>
              </a:rPr>
              <a:t>Fraud, Waste, and Abuse (FWA)</a:t>
            </a:r>
          </a:p>
          <a:p>
            <a:pPr marL="804863" indent="-342900">
              <a:buFont typeface="Arial" panose="020B0604020202020204" pitchFamily="34" charset="0"/>
              <a:buChar char="•"/>
            </a:pPr>
            <a:r>
              <a:rPr lang="en-US" sz="2000" dirty="0">
                <a:solidFill>
                  <a:srgbClr val="5F357E"/>
                </a:solidFill>
              </a:rPr>
              <a:t>Health Insurance Portability and Accountability Act (HIPAA)</a:t>
            </a:r>
            <a:endParaRPr lang="en-US" sz="2000" dirty="0">
              <a:solidFill>
                <a:srgbClr val="5F357E"/>
              </a:solidFill>
              <a:latin typeface="Arial" panose="020B0604020202020204" pitchFamily="34" charset="0"/>
            </a:endParaRPr>
          </a:p>
          <a:p>
            <a:endParaRPr lang="en-US" sz="2000" dirty="0">
              <a:solidFill>
                <a:srgbClr val="5F357E"/>
              </a:solidFill>
            </a:endParaRPr>
          </a:p>
        </p:txBody>
      </p:sp>
    </p:spTree>
    <p:extLst>
      <p:ext uri="{BB962C8B-B14F-4D97-AF65-F5344CB8AC3E}">
        <p14:creationId xmlns:p14="http://schemas.microsoft.com/office/powerpoint/2010/main" val="1432145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A7CCB7-BA8B-18B5-BE0E-A33FDB858C46}"/>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4FD986AE-6986-F428-BBDE-5046B84DB448}"/>
              </a:ext>
            </a:extLst>
          </p:cNvPr>
          <p:cNvSpPr>
            <a:spLocks noGrp="1"/>
          </p:cNvSpPr>
          <p:nvPr>
            <p:ph type="title"/>
          </p:nvPr>
        </p:nvSpPr>
        <p:spPr>
          <a:xfrm>
            <a:off x="721977" y="92149"/>
            <a:ext cx="10515600" cy="674583"/>
          </a:xfrm>
        </p:spPr>
        <p:txBody>
          <a:bodyPr>
            <a:normAutofit/>
          </a:bodyPr>
          <a:lstStyle/>
          <a:p>
            <a:r>
              <a:rPr lang="en-US" sz="2800" b="1" dirty="0">
                <a:latin typeface="Cambria" panose="02040503050406030204" pitchFamily="18" charset="0"/>
                <a:ea typeface="Cambria" panose="02040503050406030204" pitchFamily="18" charset="0"/>
              </a:rPr>
              <a:t>Element 4 - Communication</a:t>
            </a:r>
            <a:endParaRPr lang="en-US" sz="3000" dirty="0"/>
          </a:p>
        </p:txBody>
      </p:sp>
      <p:sp>
        <p:nvSpPr>
          <p:cNvPr id="3" name="TextBox 2">
            <a:extLst>
              <a:ext uri="{FF2B5EF4-FFF2-40B4-BE49-F238E27FC236}">
                <a16:creationId xmlns:a16="http://schemas.microsoft.com/office/drawing/2014/main" id="{2519660C-4BC4-E83A-3661-334E52730A86}"/>
              </a:ext>
            </a:extLst>
          </p:cNvPr>
          <p:cNvSpPr txBox="1"/>
          <p:nvPr/>
        </p:nvSpPr>
        <p:spPr>
          <a:xfrm>
            <a:off x="721977" y="621519"/>
            <a:ext cx="11470023" cy="5324535"/>
          </a:xfrm>
          <a:prstGeom prst="rect">
            <a:avLst/>
          </a:prstGeom>
          <a:noFill/>
        </p:spPr>
        <p:txBody>
          <a:bodyPr wrap="square">
            <a:spAutoFit/>
          </a:bodyPr>
          <a:lstStyle/>
          <a:p>
            <a:r>
              <a:rPr lang="en-US" sz="2000" dirty="0">
                <a:solidFill>
                  <a:srgbClr val="5F357E"/>
                </a:solidFill>
                <a:latin typeface="Calibri (Body)"/>
                <a:cs typeface="Arial" panose="020B0604020202020204" pitchFamily="34" charset="0"/>
              </a:rPr>
              <a:t>Compliance must make communication accessible to all, ensure confidentiality,  and provide methods for anonymous and good faith compliance issues reporting at Sponsor and first-tier, downstream, or related entity (FDR) levels. </a:t>
            </a:r>
          </a:p>
          <a:p>
            <a:endParaRPr lang="en-US" sz="2000" dirty="0">
              <a:solidFill>
                <a:srgbClr val="5F357E"/>
              </a:solidFill>
              <a:latin typeface="Calibri (Body)"/>
              <a:ea typeface="Arial" panose="020B0604020202020204" pitchFamily="34" charset="0"/>
              <a:cs typeface="Arial" panose="020B0604020202020204" pitchFamily="34" charset="0"/>
            </a:endParaRPr>
          </a:p>
          <a:p>
            <a:r>
              <a:rPr lang="en-US" sz="2000" dirty="0">
                <a:solidFill>
                  <a:srgbClr val="5F357E"/>
                </a:solidFill>
                <a:latin typeface="Calibri (Body)"/>
                <a:ea typeface="Arial" panose="020B0604020202020204" pitchFamily="34" charset="0"/>
                <a:cs typeface="Arial" panose="020B0604020202020204" pitchFamily="34" charset="0"/>
              </a:rPr>
              <a:t>Communication from Compliance comes in a variety of forms. The below is a list of some examples of communication efforts the Compliance team communicates with the Imperial team and its delegated entities. </a:t>
            </a:r>
          </a:p>
          <a:p>
            <a:pPr marL="342900" indent="-342900">
              <a:buFont typeface="Wingdings" panose="05000000000000000000" pitchFamily="2" charset="2"/>
              <a:buChar char="§"/>
            </a:pPr>
            <a:r>
              <a:rPr lang="en-US" sz="2000" dirty="0">
                <a:solidFill>
                  <a:srgbClr val="5F357E"/>
                </a:solidFill>
                <a:latin typeface="Calibri (Body)"/>
                <a:ea typeface="Symbol" panose="05050102010706020507" pitchFamily="18" charset="2"/>
                <a:cs typeface="Arial" panose="020B0604020202020204" pitchFamily="34" charset="0"/>
              </a:rPr>
              <a:t>New or updated regulatory requirements.</a:t>
            </a:r>
          </a:p>
          <a:p>
            <a:pPr marL="342900" indent="-342900">
              <a:buFont typeface="Wingdings" panose="05000000000000000000" pitchFamily="2" charset="2"/>
              <a:buChar char="§"/>
            </a:pPr>
            <a:r>
              <a:rPr lang="en-US" sz="2000" dirty="0">
                <a:solidFill>
                  <a:srgbClr val="5F357E"/>
                </a:solidFill>
                <a:latin typeface="Calibri (Body)"/>
                <a:ea typeface="Symbol" panose="05050102010706020507" pitchFamily="18" charset="2"/>
                <a:cs typeface="Arial" panose="020B0604020202020204" pitchFamily="34" charset="0"/>
              </a:rPr>
              <a:t>Any risk areas identified.</a:t>
            </a:r>
          </a:p>
          <a:p>
            <a:pPr marL="342900" indent="-342900">
              <a:buFont typeface="Wingdings" panose="05000000000000000000" pitchFamily="2" charset="2"/>
              <a:buChar char="§"/>
            </a:pPr>
            <a:r>
              <a:rPr lang="en-US" sz="2000" dirty="0">
                <a:solidFill>
                  <a:srgbClr val="5F357E"/>
                </a:solidFill>
                <a:latin typeface="Calibri (Body)"/>
                <a:ea typeface="Symbol" panose="05050102010706020507" pitchFamily="18" charset="2"/>
                <a:cs typeface="Arial" panose="020B0604020202020204" pitchFamily="34" charset="0"/>
              </a:rPr>
              <a:t>Corrective Action Plans (CAP) needed.</a:t>
            </a:r>
          </a:p>
          <a:p>
            <a:pPr marL="342900" indent="-342900">
              <a:buFont typeface="Wingdings" panose="05000000000000000000" pitchFamily="2" charset="2"/>
              <a:buChar char="§"/>
            </a:pPr>
            <a:r>
              <a:rPr lang="en-US" sz="2000" dirty="0">
                <a:solidFill>
                  <a:srgbClr val="5F357E"/>
                </a:solidFill>
                <a:latin typeface="Calibri (Body)"/>
                <a:ea typeface="Symbol" panose="05050102010706020507" pitchFamily="18" charset="2"/>
                <a:cs typeface="Arial" panose="020B0604020202020204" pitchFamily="34" charset="0"/>
              </a:rPr>
              <a:t>Required Compliance Trainings.</a:t>
            </a:r>
          </a:p>
          <a:p>
            <a:pPr marL="342900" indent="-342900">
              <a:buFont typeface="Wingdings" panose="05000000000000000000" pitchFamily="2" charset="2"/>
              <a:buChar char="§"/>
            </a:pPr>
            <a:r>
              <a:rPr lang="en-US" sz="2000" dirty="0">
                <a:solidFill>
                  <a:srgbClr val="5F357E"/>
                </a:solidFill>
                <a:latin typeface="Calibri (Body)"/>
                <a:ea typeface="Symbol" panose="05050102010706020507" pitchFamily="18" charset="2"/>
                <a:cs typeface="Arial" panose="020B0604020202020204" pitchFamily="34" charset="0"/>
              </a:rPr>
              <a:t>Code of Conduct.</a:t>
            </a:r>
          </a:p>
          <a:p>
            <a:pPr marL="342900" indent="-342900">
              <a:buFont typeface="Wingdings" panose="05000000000000000000" pitchFamily="2" charset="2"/>
              <a:buChar char="§"/>
            </a:pPr>
            <a:r>
              <a:rPr lang="en-US" sz="2000" dirty="0">
                <a:solidFill>
                  <a:srgbClr val="5F357E"/>
                </a:solidFill>
                <a:latin typeface="Calibri (Body)"/>
                <a:ea typeface="Symbol" panose="05050102010706020507" pitchFamily="18" charset="2"/>
                <a:cs typeface="Arial" panose="020B0604020202020204" pitchFamily="34" charset="0"/>
              </a:rPr>
              <a:t>Compliance Program.</a:t>
            </a:r>
          </a:p>
          <a:p>
            <a:pPr marL="342900" indent="-342900">
              <a:buFont typeface="Wingdings" panose="05000000000000000000" pitchFamily="2" charset="2"/>
              <a:buChar char="§"/>
            </a:pPr>
            <a:r>
              <a:rPr lang="en-US" sz="2000" dirty="0">
                <a:solidFill>
                  <a:srgbClr val="5F357E"/>
                </a:solidFill>
                <a:latin typeface="Calibri (Body)"/>
                <a:ea typeface="Symbol" panose="05050102010706020507" pitchFamily="18" charset="2"/>
                <a:cs typeface="Arial" panose="020B0604020202020204" pitchFamily="34" charset="0"/>
              </a:rPr>
              <a:t>Compliance Policies and Procedures.</a:t>
            </a:r>
          </a:p>
          <a:p>
            <a:pPr marL="342900" indent="-342900">
              <a:buFont typeface="Wingdings" panose="05000000000000000000" pitchFamily="2" charset="2"/>
              <a:buChar char="§"/>
            </a:pPr>
            <a:r>
              <a:rPr lang="en-US" sz="2000" dirty="0">
                <a:solidFill>
                  <a:srgbClr val="5F357E"/>
                </a:solidFill>
                <a:latin typeface="Calibri (Body)"/>
                <a:ea typeface="Symbol" panose="05050102010706020507" pitchFamily="18" charset="2"/>
                <a:cs typeface="Arial" panose="020B0604020202020204" pitchFamily="34" charset="0"/>
              </a:rPr>
              <a:t>Disciplinary action process. </a:t>
            </a:r>
          </a:p>
          <a:p>
            <a:pPr marL="342900" indent="-342900">
              <a:buFont typeface="Wingdings" panose="05000000000000000000" pitchFamily="2" charset="2"/>
              <a:buChar char="§"/>
            </a:pPr>
            <a:r>
              <a:rPr lang="en-US" sz="2000" dirty="0">
                <a:solidFill>
                  <a:srgbClr val="5F357E"/>
                </a:solidFill>
                <a:latin typeface="Calibri (Body)"/>
                <a:ea typeface="Symbol" panose="05050102010706020507" pitchFamily="18" charset="2"/>
                <a:cs typeface="Arial" panose="020B0604020202020204" pitchFamily="34" charset="0"/>
              </a:rPr>
              <a:t>Ways to report suspected or detected noncompliance or potential FWA. How to report and how to report without fear of retaliation.</a:t>
            </a:r>
          </a:p>
        </p:txBody>
      </p:sp>
    </p:spTree>
    <p:extLst>
      <p:ext uri="{BB962C8B-B14F-4D97-AF65-F5344CB8AC3E}">
        <p14:creationId xmlns:p14="http://schemas.microsoft.com/office/powerpoint/2010/main" val="12008461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44E06-E029-2551-E302-CE37DE26B89A}"/>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4EF72B7E-B430-CFEE-019A-2202661778EA}"/>
              </a:ext>
            </a:extLst>
          </p:cNvPr>
          <p:cNvSpPr>
            <a:spLocks noGrp="1"/>
          </p:cNvSpPr>
          <p:nvPr>
            <p:ph type="title"/>
          </p:nvPr>
        </p:nvSpPr>
        <p:spPr>
          <a:xfrm>
            <a:off x="721977" y="92149"/>
            <a:ext cx="10515600" cy="674583"/>
          </a:xfrm>
        </p:spPr>
        <p:txBody>
          <a:bodyPr>
            <a:normAutofit/>
          </a:bodyPr>
          <a:lstStyle/>
          <a:p>
            <a:r>
              <a:rPr lang="en-US" sz="2800" b="1" dirty="0">
                <a:latin typeface="Cambria" panose="02040503050406030204" pitchFamily="18" charset="0"/>
                <a:ea typeface="Cambria" panose="02040503050406030204" pitchFamily="18" charset="0"/>
              </a:rPr>
              <a:t>Element 5 – Disciplinary Process</a:t>
            </a:r>
            <a:endParaRPr lang="en-US" sz="3000" dirty="0"/>
          </a:p>
        </p:txBody>
      </p:sp>
      <p:sp>
        <p:nvSpPr>
          <p:cNvPr id="3" name="TextBox 2">
            <a:extLst>
              <a:ext uri="{FF2B5EF4-FFF2-40B4-BE49-F238E27FC236}">
                <a16:creationId xmlns:a16="http://schemas.microsoft.com/office/drawing/2014/main" id="{C4B7F32D-8C35-50EC-415F-D4C70E7A0F0B}"/>
              </a:ext>
            </a:extLst>
          </p:cNvPr>
          <p:cNvSpPr txBox="1"/>
          <p:nvPr/>
        </p:nvSpPr>
        <p:spPr>
          <a:xfrm>
            <a:off x="721977" y="686833"/>
            <a:ext cx="11470023" cy="2554545"/>
          </a:xfrm>
          <a:prstGeom prst="rect">
            <a:avLst/>
          </a:prstGeom>
          <a:noFill/>
        </p:spPr>
        <p:txBody>
          <a:bodyPr wrap="square">
            <a:spAutoFit/>
          </a:bodyPr>
          <a:lstStyle/>
          <a:p>
            <a:r>
              <a:rPr lang="en-US" sz="2000" dirty="0">
                <a:solidFill>
                  <a:srgbClr val="5F357E"/>
                </a:solidFill>
              </a:rPr>
              <a:t>The Compliance team has a disciplinary process that enforces standards. </a:t>
            </a:r>
          </a:p>
          <a:p>
            <a:pPr marL="342900" indent="-342900">
              <a:buFont typeface="Wingdings" panose="05000000000000000000" pitchFamily="2" charset="2"/>
              <a:buChar char="§"/>
            </a:pPr>
            <a:r>
              <a:rPr lang="en-US" sz="2000" dirty="0">
                <a:solidFill>
                  <a:srgbClr val="5F357E"/>
                </a:solidFill>
              </a:rPr>
              <a:t>The process is listed in the Compliance Program provided to you at the time of hire and annually thereafter with this Compliance Training you are taking now.</a:t>
            </a:r>
          </a:p>
          <a:p>
            <a:endParaRPr lang="en-US" sz="2000" dirty="0">
              <a:solidFill>
                <a:srgbClr val="5F357E"/>
              </a:solidFill>
            </a:endParaRPr>
          </a:p>
          <a:p>
            <a:r>
              <a:rPr lang="en-US" sz="2000" dirty="0">
                <a:solidFill>
                  <a:srgbClr val="5F357E"/>
                </a:solidFill>
              </a:rPr>
              <a:t>Disciplinary Process is as follows</a:t>
            </a:r>
          </a:p>
          <a:p>
            <a:pPr marL="342900" indent="-342900">
              <a:buFont typeface="Wingdings" panose="05000000000000000000" pitchFamily="2" charset="2"/>
              <a:buChar char="§"/>
            </a:pPr>
            <a:r>
              <a:rPr lang="en-US" sz="2000" dirty="0">
                <a:solidFill>
                  <a:srgbClr val="5F357E"/>
                </a:solidFill>
              </a:rPr>
              <a:t>After 2 untimely responses to deliverables, disciplinary action will occur</a:t>
            </a:r>
          </a:p>
          <a:p>
            <a:pPr marL="342900" indent="-342900">
              <a:buFont typeface="Wingdings" panose="05000000000000000000" pitchFamily="2" charset="2"/>
              <a:buChar char="§"/>
            </a:pPr>
            <a:r>
              <a:rPr lang="en-US" sz="2000" dirty="0">
                <a:solidFill>
                  <a:srgbClr val="5F357E"/>
                </a:solidFill>
              </a:rPr>
              <a:t>A written warning </a:t>
            </a:r>
          </a:p>
          <a:p>
            <a:pPr marL="342900" indent="-342900">
              <a:buFont typeface="Wingdings" panose="05000000000000000000" pitchFamily="2" charset="2"/>
              <a:buChar char="§"/>
            </a:pPr>
            <a:r>
              <a:rPr lang="en-US" sz="2000" dirty="0">
                <a:solidFill>
                  <a:srgbClr val="5F357E"/>
                </a:solidFill>
              </a:rPr>
              <a:t>Written warning placed in employees Human Resource file</a:t>
            </a:r>
          </a:p>
        </p:txBody>
      </p:sp>
    </p:spTree>
    <p:extLst>
      <p:ext uri="{BB962C8B-B14F-4D97-AF65-F5344CB8AC3E}">
        <p14:creationId xmlns:p14="http://schemas.microsoft.com/office/powerpoint/2010/main" val="4434206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3ABD1-A373-8322-744A-4FD2B37117E0}"/>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60783F13-5E6D-3610-1D76-C09F9447E357}"/>
              </a:ext>
            </a:extLst>
          </p:cNvPr>
          <p:cNvSpPr>
            <a:spLocks noGrp="1"/>
          </p:cNvSpPr>
          <p:nvPr>
            <p:ph type="title"/>
          </p:nvPr>
        </p:nvSpPr>
        <p:spPr>
          <a:xfrm>
            <a:off x="721977" y="92149"/>
            <a:ext cx="10515600" cy="674583"/>
          </a:xfrm>
        </p:spPr>
        <p:txBody>
          <a:bodyPr>
            <a:normAutofit/>
          </a:bodyPr>
          <a:lstStyle/>
          <a:p>
            <a:r>
              <a:rPr lang="en-US" sz="2800" b="1" dirty="0">
                <a:latin typeface="Cambria" panose="02040503050406030204" pitchFamily="18" charset="0"/>
                <a:ea typeface="Cambria" panose="02040503050406030204" pitchFamily="18" charset="0"/>
              </a:rPr>
              <a:t>Element 6 – Monitoring and Auditing</a:t>
            </a:r>
            <a:endParaRPr lang="en-US" sz="3000" dirty="0"/>
          </a:p>
        </p:txBody>
      </p:sp>
      <p:sp>
        <p:nvSpPr>
          <p:cNvPr id="3" name="TextBox 2">
            <a:extLst>
              <a:ext uri="{FF2B5EF4-FFF2-40B4-BE49-F238E27FC236}">
                <a16:creationId xmlns:a16="http://schemas.microsoft.com/office/drawing/2014/main" id="{58204431-8D2A-BA8E-A046-A3CD431A5F91}"/>
              </a:ext>
            </a:extLst>
          </p:cNvPr>
          <p:cNvSpPr txBox="1"/>
          <p:nvPr/>
        </p:nvSpPr>
        <p:spPr>
          <a:xfrm>
            <a:off x="721977" y="651322"/>
            <a:ext cx="11470023" cy="5078313"/>
          </a:xfrm>
          <a:prstGeom prst="rect">
            <a:avLst/>
          </a:prstGeom>
          <a:noFill/>
        </p:spPr>
        <p:txBody>
          <a:bodyPr wrap="square">
            <a:spAutoFit/>
          </a:bodyPr>
          <a:lstStyle/>
          <a:p>
            <a:pPr marL="342900" indent="-342900">
              <a:buFont typeface="Wingdings" panose="05000000000000000000" pitchFamily="2" charset="2"/>
              <a:buChar char="§"/>
            </a:pPr>
            <a:r>
              <a:rPr lang="en-US" dirty="0">
                <a:solidFill>
                  <a:srgbClr val="5F357E"/>
                </a:solidFill>
              </a:rPr>
              <a:t>Imperial creates a risk assessment of internal and delegated areas. </a:t>
            </a:r>
          </a:p>
          <a:p>
            <a:pPr marL="342900" indent="-342900">
              <a:buFont typeface="Wingdings" panose="05000000000000000000" pitchFamily="2" charset="2"/>
              <a:buChar char="§"/>
            </a:pPr>
            <a:r>
              <a:rPr lang="en-US" dirty="0">
                <a:solidFill>
                  <a:srgbClr val="5F357E"/>
                </a:solidFill>
              </a:rPr>
              <a:t>Based on the risk, an annual audit calendar is created to audit internal and delegated areas.</a:t>
            </a:r>
          </a:p>
          <a:p>
            <a:pPr marL="342900" indent="-342900">
              <a:buFont typeface="Wingdings" panose="05000000000000000000" pitchFamily="2" charset="2"/>
              <a:buChar char="§"/>
            </a:pPr>
            <a:r>
              <a:rPr lang="en-US" dirty="0">
                <a:solidFill>
                  <a:srgbClr val="5F357E"/>
                </a:solidFill>
              </a:rPr>
              <a:t>Compliance Team performs a formal review (audit) of internal areas and delegates to evaluate compliance with CMS requirements as well as the overall effectiveness of the compliance program. </a:t>
            </a:r>
          </a:p>
          <a:p>
            <a:pPr marL="342900" indent="-342900">
              <a:buFont typeface="Wingdings" panose="05000000000000000000" pitchFamily="2" charset="2"/>
              <a:buChar char="§"/>
            </a:pPr>
            <a:r>
              <a:rPr lang="en-US" dirty="0">
                <a:solidFill>
                  <a:srgbClr val="5F357E"/>
                </a:solidFill>
              </a:rPr>
              <a:t>Other areas that are a lower risk are added to the Monitoring Dashboard where activities are monitored by the operational areas and reported to Compliance. </a:t>
            </a:r>
          </a:p>
          <a:p>
            <a:pPr marL="342900" indent="-342900">
              <a:buFont typeface="Wingdings" panose="05000000000000000000" pitchFamily="2" charset="2"/>
              <a:buChar char="§"/>
            </a:pPr>
            <a:endParaRPr lang="en-US" dirty="0">
              <a:solidFill>
                <a:srgbClr val="5F357E"/>
              </a:solidFill>
            </a:endParaRPr>
          </a:p>
          <a:p>
            <a:r>
              <a:rPr lang="en-US" dirty="0">
                <a:solidFill>
                  <a:srgbClr val="5F357E"/>
                </a:solidFill>
              </a:rPr>
              <a:t>Examples of Monitoring and Audit Areas</a:t>
            </a:r>
          </a:p>
          <a:p>
            <a:pPr marL="457200" indent="-457200">
              <a:buFont typeface="+mj-lt"/>
              <a:buAutoNum type="arabicPeriod"/>
            </a:pPr>
            <a:r>
              <a:rPr lang="en-US" dirty="0">
                <a:solidFill>
                  <a:srgbClr val="5F357E"/>
                </a:solidFill>
              </a:rPr>
              <a:t>Organization Determinations – Pre-Service (UM)</a:t>
            </a:r>
          </a:p>
          <a:p>
            <a:pPr marL="457200" indent="-457200">
              <a:buFont typeface="+mj-lt"/>
              <a:buAutoNum type="arabicPeriod"/>
            </a:pPr>
            <a:r>
              <a:rPr lang="en-US" dirty="0">
                <a:solidFill>
                  <a:srgbClr val="5F357E"/>
                </a:solidFill>
              </a:rPr>
              <a:t>Organization Determinations – Post Service (claims)</a:t>
            </a:r>
          </a:p>
          <a:p>
            <a:pPr marL="457200" indent="-457200">
              <a:buFont typeface="+mj-lt"/>
              <a:buAutoNum type="arabicPeriod"/>
            </a:pPr>
            <a:r>
              <a:rPr lang="en-US" dirty="0">
                <a:solidFill>
                  <a:srgbClr val="5F357E"/>
                </a:solidFill>
              </a:rPr>
              <a:t>Organization Determinations – GRVC (Part C Grievances)</a:t>
            </a:r>
          </a:p>
          <a:p>
            <a:pPr marL="457200" indent="-457200">
              <a:buFont typeface="+mj-lt"/>
              <a:buAutoNum type="arabicPeriod"/>
            </a:pPr>
            <a:r>
              <a:rPr lang="en-US" dirty="0">
                <a:solidFill>
                  <a:srgbClr val="5F357E"/>
                </a:solidFill>
              </a:rPr>
              <a:t>Organization Determinations – GRVD (Part D Grievances)</a:t>
            </a:r>
          </a:p>
          <a:p>
            <a:pPr marL="457200" indent="-457200">
              <a:buFont typeface="+mj-lt"/>
              <a:buAutoNum type="arabicPeriod"/>
            </a:pPr>
            <a:r>
              <a:rPr lang="en-US" dirty="0">
                <a:solidFill>
                  <a:srgbClr val="5F357E"/>
                </a:solidFill>
              </a:rPr>
              <a:t>Organization Determinations – RECON (Part C Appeal)</a:t>
            </a:r>
          </a:p>
          <a:p>
            <a:pPr marL="457200" indent="-457200">
              <a:buFont typeface="+mj-lt"/>
              <a:buAutoNum type="arabicPeriod"/>
            </a:pPr>
            <a:r>
              <a:rPr lang="en-US" dirty="0">
                <a:solidFill>
                  <a:srgbClr val="5F357E"/>
                </a:solidFill>
              </a:rPr>
              <a:t>Organization Determinations – RED (Part D Appeal)</a:t>
            </a:r>
          </a:p>
          <a:p>
            <a:pPr marL="457200" indent="-457200">
              <a:buFont typeface="+mj-lt"/>
              <a:buAutoNum type="arabicPeriod"/>
            </a:pPr>
            <a:r>
              <a:rPr lang="en-US" dirty="0">
                <a:solidFill>
                  <a:srgbClr val="5F357E"/>
                </a:solidFill>
              </a:rPr>
              <a:t>Membership – Enrollment, Disenrollment, Cancellations, Retro, LIS, Late Enrollment Penalty, Coordination of Benefits</a:t>
            </a:r>
          </a:p>
          <a:p>
            <a:pPr marL="457200" indent="-457200">
              <a:buFont typeface="+mj-lt"/>
              <a:buAutoNum type="arabicPeriod"/>
            </a:pPr>
            <a:r>
              <a:rPr lang="en-US" dirty="0">
                <a:solidFill>
                  <a:srgbClr val="5F357E"/>
                </a:solidFill>
              </a:rPr>
              <a:t>Sales – Sales Agents and Enrollment documents</a:t>
            </a:r>
          </a:p>
          <a:p>
            <a:pPr marL="457200" indent="-457200">
              <a:buFont typeface="+mj-lt"/>
              <a:buAutoNum type="arabicPeriod"/>
            </a:pPr>
            <a:r>
              <a:rPr lang="en-US" dirty="0">
                <a:solidFill>
                  <a:srgbClr val="5F357E"/>
                </a:solidFill>
              </a:rPr>
              <a:t>Provider Adequacy – Provider Network/Contracting/Provider Relations </a:t>
            </a:r>
          </a:p>
        </p:txBody>
      </p:sp>
    </p:spTree>
    <p:extLst>
      <p:ext uri="{BB962C8B-B14F-4D97-AF65-F5344CB8AC3E}">
        <p14:creationId xmlns:p14="http://schemas.microsoft.com/office/powerpoint/2010/main" val="2431693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B849F-A7A4-EF14-8EBC-C9896511D39D}"/>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16A691E5-EBB7-FCB9-9D33-2168685975C9}"/>
              </a:ext>
            </a:extLst>
          </p:cNvPr>
          <p:cNvSpPr>
            <a:spLocks noGrp="1"/>
          </p:cNvSpPr>
          <p:nvPr>
            <p:ph type="title"/>
          </p:nvPr>
        </p:nvSpPr>
        <p:spPr>
          <a:xfrm>
            <a:off x="721977" y="92149"/>
            <a:ext cx="10515600" cy="674583"/>
          </a:xfrm>
        </p:spPr>
        <p:txBody>
          <a:bodyPr>
            <a:normAutofit/>
          </a:bodyPr>
          <a:lstStyle/>
          <a:p>
            <a:r>
              <a:rPr lang="en-US" sz="2800" b="1" dirty="0">
                <a:latin typeface="Cambria" panose="02040503050406030204" pitchFamily="18" charset="0"/>
                <a:ea typeface="Cambria" panose="02040503050406030204" pitchFamily="18" charset="0"/>
              </a:rPr>
              <a:t>Internal Auditing Process</a:t>
            </a:r>
          </a:p>
        </p:txBody>
      </p:sp>
      <p:sp>
        <p:nvSpPr>
          <p:cNvPr id="3" name="TextBox 2">
            <a:extLst>
              <a:ext uri="{FF2B5EF4-FFF2-40B4-BE49-F238E27FC236}">
                <a16:creationId xmlns:a16="http://schemas.microsoft.com/office/drawing/2014/main" id="{505CCFCC-3A07-53EC-0DB3-DFD72618A14E}"/>
              </a:ext>
            </a:extLst>
          </p:cNvPr>
          <p:cNvSpPr txBox="1"/>
          <p:nvPr/>
        </p:nvSpPr>
        <p:spPr>
          <a:xfrm>
            <a:off x="721977" y="651322"/>
            <a:ext cx="11470023" cy="5355312"/>
          </a:xfrm>
          <a:prstGeom prst="rect">
            <a:avLst/>
          </a:prstGeom>
          <a:noFill/>
        </p:spPr>
        <p:txBody>
          <a:bodyPr wrap="square">
            <a:spAutoFit/>
          </a:bodyPr>
          <a:lstStyle/>
          <a:p>
            <a:r>
              <a:rPr lang="en-US" dirty="0">
                <a:solidFill>
                  <a:srgbClr val="5F357E"/>
                </a:solidFill>
              </a:rPr>
              <a:t>The below is an outline of the internal auditing process that is conducted by Imperial’s Compliance Department. </a:t>
            </a:r>
          </a:p>
          <a:p>
            <a:pPr marL="285750" indent="-285750">
              <a:buFont typeface="Wingdings" panose="05000000000000000000" pitchFamily="2" charset="2"/>
              <a:buChar char="§"/>
            </a:pPr>
            <a:r>
              <a:rPr lang="en-US" b="1" dirty="0">
                <a:solidFill>
                  <a:srgbClr val="5F357E"/>
                </a:solidFill>
              </a:rPr>
              <a:t>Risk Assessment </a:t>
            </a:r>
            <a:r>
              <a:rPr lang="en-US" dirty="0">
                <a:solidFill>
                  <a:srgbClr val="5F357E"/>
                </a:solidFill>
              </a:rPr>
              <a:t>– All audits are performed based on the risk assessment. The Compliance Team, performs a risk assessment to identify the level of risk and areas to be audited. Risk level are categorized a high, medium and low.</a:t>
            </a:r>
          </a:p>
          <a:p>
            <a:pPr marL="285750" indent="-285750">
              <a:buFont typeface="Wingdings" panose="05000000000000000000" pitchFamily="2" charset="2"/>
              <a:buChar char="§"/>
            </a:pPr>
            <a:r>
              <a:rPr lang="en-US" b="1" dirty="0">
                <a:solidFill>
                  <a:srgbClr val="5F357E"/>
                </a:solidFill>
              </a:rPr>
              <a:t>Audit Calendar </a:t>
            </a:r>
            <a:r>
              <a:rPr lang="en-US" dirty="0">
                <a:solidFill>
                  <a:srgbClr val="5F357E"/>
                </a:solidFill>
              </a:rPr>
              <a:t>– is created listing the audit areas and scheduled audit dates.</a:t>
            </a:r>
          </a:p>
          <a:p>
            <a:pPr marL="285750" indent="-285750">
              <a:buFont typeface="Wingdings" panose="05000000000000000000" pitchFamily="2" charset="2"/>
              <a:buChar char="§"/>
            </a:pPr>
            <a:r>
              <a:rPr lang="en-US" b="1" dirty="0">
                <a:solidFill>
                  <a:srgbClr val="5F357E"/>
                </a:solidFill>
              </a:rPr>
              <a:t>Audit begins </a:t>
            </a:r>
            <a:r>
              <a:rPr lang="en-US" dirty="0">
                <a:solidFill>
                  <a:srgbClr val="5F357E"/>
                </a:solidFill>
              </a:rPr>
              <a:t>– Engagement letter sent to audit area requesting documentation to fulfill the elements of the audits</a:t>
            </a:r>
          </a:p>
          <a:p>
            <a:pPr marL="285750" indent="-285750">
              <a:buFont typeface="Wingdings" panose="05000000000000000000" pitchFamily="2" charset="2"/>
              <a:buChar char="§"/>
            </a:pPr>
            <a:r>
              <a:rPr lang="en-US" b="1" dirty="0">
                <a:solidFill>
                  <a:srgbClr val="5F357E"/>
                </a:solidFill>
              </a:rPr>
              <a:t>Select Samples </a:t>
            </a:r>
            <a:r>
              <a:rPr lang="en-US" dirty="0">
                <a:solidFill>
                  <a:srgbClr val="5F357E"/>
                </a:solidFill>
              </a:rPr>
              <a:t>– The Compliance team selects samples from the universe depending on the type of audit. The Compliance team requests documents to fulfil the elements of the audit for the selected samples.</a:t>
            </a:r>
          </a:p>
          <a:p>
            <a:pPr marL="285750" indent="-285750">
              <a:buFont typeface="Wingdings" panose="05000000000000000000" pitchFamily="2" charset="2"/>
              <a:buChar char="§"/>
            </a:pPr>
            <a:r>
              <a:rPr lang="en-US" b="1" dirty="0">
                <a:solidFill>
                  <a:srgbClr val="5F357E"/>
                </a:solidFill>
              </a:rPr>
              <a:t>Compliance Audit Review </a:t>
            </a:r>
            <a:r>
              <a:rPr lang="en-US" dirty="0">
                <a:solidFill>
                  <a:srgbClr val="5F357E"/>
                </a:solidFill>
              </a:rPr>
              <a:t>– After Compliance receives all required documentation, documents are reviewed and upon satisfaction, the audit will be closed. </a:t>
            </a:r>
          </a:p>
          <a:p>
            <a:pPr marL="285750" indent="-285750">
              <a:buFont typeface="Wingdings" panose="05000000000000000000" pitchFamily="2" charset="2"/>
              <a:buChar char="§"/>
            </a:pPr>
            <a:r>
              <a:rPr lang="en-US" b="1" dirty="0">
                <a:solidFill>
                  <a:srgbClr val="5F357E"/>
                </a:solidFill>
              </a:rPr>
              <a:t>Corrective Action Plan (CAP) </a:t>
            </a:r>
            <a:r>
              <a:rPr lang="en-US" dirty="0">
                <a:solidFill>
                  <a:srgbClr val="5F357E"/>
                </a:solidFill>
              </a:rPr>
              <a:t>– In the event the elements are not met, Compliance will issue a CAP listing the deficiencies requiring CAP response within 30-days.</a:t>
            </a:r>
          </a:p>
          <a:p>
            <a:pPr marL="285750" indent="-285750">
              <a:buFont typeface="Wingdings" panose="05000000000000000000" pitchFamily="2" charset="2"/>
              <a:buChar char="§"/>
            </a:pPr>
            <a:r>
              <a:rPr lang="en-US" b="1" dirty="0">
                <a:solidFill>
                  <a:srgbClr val="5F357E"/>
                </a:solidFill>
              </a:rPr>
              <a:t>CAP Accepted </a:t>
            </a:r>
            <a:r>
              <a:rPr lang="en-US" dirty="0">
                <a:solidFill>
                  <a:srgbClr val="5F357E"/>
                </a:solidFill>
              </a:rPr>
              <a:t>– If CAP addresses all deficiencies, Compliance accepts the CAP.</a:t>
            </a:r>
          </a:p>
          <a:p>
            <a:pPr marL="285750" indent="-285750">
              <a:buFont typeface="Wingdings" panose="05000000000000000000" pitchFamily="2" charset="2"/>
              <a:buChar char="§"/>
            </a:pPr>
            <a:r>
              <a:rPr lang="en-US" b="1" dirty="0">
                <a:solidFill>
                  <a:srgbClr val="5F357E"/>
                </a:solidFill>
              </a:rPr>
              <a:t>CAP Validation </a:t>
            </a:r>
            <a:r>
              <a:rPr lang="en-US" dirty="0">
                <a:solidFill>
                  <a:srgbClr val="5F357E"/>
                </a:solidFill>
              </a:rPr>
              <a:t>– CAP deficiencies are validated that they were in fact corrected. If validated, CAP Validation is complete. Validation is only performed for internal areas and not FDRs. </a:t>
            </a:r>
          </a:p>
          <a:p>
            <a:pPr marL="285750" indent="-285750">
              <a:buFont typeface="Wingdings" panose="05000000000000000000" pitchFamily="2" charset="2"/>
              <a:buChar char="§"/>
            </a:pPr>
            <a:r>
              <a:rPr lang="en-US" b="1" dirty="0">
                <a:solidFill>
                  <a:srgbClr val="5F357E"/>
                </a:solidFill>
              </a:rPr>
              <a:t>Risk Assessment </a:t>
            </a:r>
            <a:r>
              <a:rPr lang="en-US" dirty="0">
                <a:solidFill>
                  <a:srgbClr val="5F357E"/>
                </a:solidFill>
              </a:rPr>
              <a:t>– Upon audit completion, the audit findings are recorded in the Risk Assessment for the following year.</a:t>
            </a:r>
          </a:p>
          <a:p>
            <a:pPr marL="285750" indent="-285750">
              <a:buFont typeface="Wingdings" panose="05000000000000000000" pitchFamily="2" charset="2"/>
              <a:buChar char="§"/>
            </a:pPr>
            <a:endParaRPr lang="en-US" dirty="0">
              <a:solidFill>
                <a:srgbClr val="5F357E"/>
              </a:solidFill>
            </a:endParaRPr>
          </a:p>
          <a:p>
            <a:r>
              <a:rPr lang="en-US" dirty="0">
                <a:solidFill>
                  <a:srgbClr val="5F357E"/>
                </a:solidFill>
              </a:rPr>
              <a:t>**Note – Disciplinary action is taken for 2 consecutive past due notices anytime during the audit when requesting items to fulfil the elements of the audit.</a:t>
            </a:r>
          </a:p>
        </p:txBody>
      </p:sp>
    </p:spTree>
    <p:extLst>
      <p:ext uri="{BB962C8B-B14F-4D97-AF65-F5344CB8AC3E}">
        <p14:creationId xmlns:p14="http://schemas.microsoft.com/office/powerpoint/2010/main" val="33165119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94C3A-5E21-BA71-451B-85A1D12E8AD1}"/>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08F10C1E-4D82-D571-1CB1-C14DBB61F45F}"/>
              </a:ext>
            </a:extLst>
          </p:cNvPr>
          <p:cNvSpPr>
            <a:spLocks noGrp="1"/>
          </p:cNvSpPr>
          <p:nvPr>
            <p:ph type="title"/>
          </p:nvPr>
        </p:nvSpPr>
        <p:spPr>
          <a:xfrm>
            <a:off x="721977" y="92149"/>
            <a:ext cx="10515600" cy="674583"/>
          </a:xfrm>
        </p:spPr>
        <p:txBody>
          <a:bodyPr>
            <a:normAutofit/>
          </a:bodyPr>
          <a:lstStyle/>
          <a:p>
            <a:r>
              <a:rPr lang="en-US" sz="2800" b="1" dirty="0">
                <a:latin typeface="Cambria" panose="02040503050406030204" pitchFamily="18" charset="0"/>
                <a:ea typeface="Cambria" panose="02040503050406030204" pitchFamily="18" charset="0"/>
              </a:rPr>
              <a:t>Element 7 – Non-Compliance/CAP</a:t>
            </a:r>
          </a:p>
        </p:txBody>
      </p:sp>
      <p:sp>
        <p:nvSpPr>
          <p:cNvPr id="3" name="TextBox 2">
            <a:extLst>
              <a:ext uri="{FF2B5EF4-FFF2-40B4-BE49-F238E27FC236}">
                <a16:creationId xmlns:a16="http://schemas.microsoft.com/office/drawing/2014/main" id="{FEE6BF54-EB2C-1C46-4BFD-E42D1BF28FA3}"/>
              </a:ext>
            </a:extLst>
          </p:cNvPr>
          <p:cNvSpPr txBox="1"/>
          <p:nvPr/>
        </p:nvSpPr>
        <p:spPr>
          <a:xfrm>
            <a:off x="721977" y="787739"/>
            <a:ext cx="11470023" cy="2031325"/>
          </a:xfrm>
          <a:prstGeom prst="rect">
            <a:avLst/>
          </a:prstGeom>
          <a:noFill/>
        </p:spPr>
        <p:txBody>
          <a:bodyPr wrap="square">
            <a:spAutoFit/>
          </a:bodyPr>
          <a:lstStyle/>
          <a:p>
            <a:pPr marL="285750" indent="-285750">
              <a:lnSpc>
                <a:spcPct val="100000"/>
              </a:lnSpc>
              <a:spcBef>
                <a:spcPts val="0"/>
              </a:spcBef>
              <a:buFont typeface="Wingdings" panose="05000000000000000000" pitchFamily="2" charset="2"/>
              <a:buChar char="§"/>
            </a:pPr>
            <a:r>
              <a:rPr lang="en-US" dirty="0">
                <a:solidFill>
                  <a:srgbClr val="5F357E"/>
                </a:solidFill>
              </a:rPr>
              <a:t>Imperial must have a process in place to respond promptly to non-compliance and undertake appropriate corrective action.</a:t>
            </a:r>
          </a:p>
          <a:p>
            <a:pPr marL="285750" indent="-285750">
              <a:buFont typeface="Wingdings" panose="05000000000000000000" pitchFamily="2" charset="2"/>
              <a:buChar char="§"/>
            </a:pPr>
            <a:r>
              <a:rPr lang="en-US" dirty="0">
                <a:solidFill>
                  <a:srgbClr val="5F357E"/>
                </a:solidFill>
              </a:rPr>
              <a:t>Compliance receives questions, reports of suspected or detected noncompliance or potential FWA, and investigates the issue to determine if there it involves non-compliance.</a:t>
            </a:r>
          </a:p>
          <a:p>
            <a:pPr marL="285750" indent="-285750">
              <a:buFont typeface="Wingdings" panose="05000000000000000000" pitchFamily="2" charset="2"/>
              <a:buChar char="§"/>
            </a:pPr>
            <a:r>
              <a:rPr lang="en-US" dirty="0">
                <a:solidFill>
                  <a:srgbClr val="5F357E"/>
                </a:solidFill>
              </a:rPr>
              <a:t>Compliance monitors and audits internal and delegated FDRs to determine if there are any non-compliance issues.</a:t>
            </a:r>
          </a:p>
          <a:p>
            <a:pPr marL="285750" indent="-285750">
              <a:buFont typeface="Wingdings" panose="05000000000000000000" pitchFamily="2" charset="2"/>
              <a:buChar char="§"/>
            </a:pPr>
            <a:r>
              <a:rPr lang="en-US" dirty="0">
                <a:solidFill>
                  <a:srgbClr val="5F357E"/>
                </a:solidFill>
              </a:rPr>
              <a:t>If non-compliance issues are identified, a corrective action plan (CAP) is requested. Depending on the severity of the issue, regulatory agencies will be informed, and disciplinary action may be warranted and up to termination. </a:t>
            </a:r>
          </a:p>
        </p:txBody>
      </p:sp>
    </p:spTree>
    <p:extLst>
      <p:ext uri="{BB962C8B-B14F-4D97-AF65-F5344CB8AC3E}">
        <p14:creationId xmlns:p14="http://schemas.microsoft.com/office/powerpoint/2010/main" val="14661611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8D947-3BF6-CC2B-D588-B84E9456C6BB}"/>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D768A199-5914-B2DE-1043-E8604F86F92B}"/>
              </a:ext>
            </a:extLst>
          </p:cNvPr>
          <p:cNvSpPr>
            <a:spLocks noGrp="1"/>
          </p:cNvSpPr>
          <p:nvPr>
            <p:ph type="title"/>
          </p:nvPr>
        </p:nvSpPr>
        <p:spPr>
          <a:xfrm>
            <a:off x="721977" y="92149"/>
            <a:ext cx="10515600" cy="674583"/>
          </a:xfrm>
        </p:spPr>
        <p:txBody>
          <a:bodyPr>
            <a:normAutofit/>
          </a:bodyPr>
          <a:lstStyle/>
          <a:p>
            <a:r>
              <a:rPr lang="en-US" sz="2800" b="1" dirty="0">
                <a:latin typeface="Cambria" panose="02040503050406030204" pitchFamily="18" charset="0"/>
                <a:ea typeface="Cambria" panose="02040503050406030204" pitchFamily="18" charset="0"/>
              </a:rPr>
              <a:t>Code of Conduct (COC)</a:t>
            </a:r>
          </a:p>
        </p:txBody>
      </p:sp>
      <p:sp>
        <p:nvSpPr>
          <p:cNvPr id="3" name="TextBox 2">
            <a:extLst>
              <a:ext uri="{FF2B5EF4-FFF2-40B4-BE49-F238E27FC236}">
                <a16:creationId xmlns:a16="http://schemas.microsoft.com/office/drawing/2014/main" id="{8B161714-A667-8328-8B65-7E1C0381EF80}"/>
              </a:ext>
            </a:extLst>
          </p:cNvPr>
          <p:cNvSpPr txBox="1"/>
          <p:nvPr/>
        </p:nvSpPr>
        <p:spPr>
          <a:xfrm>
            <a:off x="721977" y="787739"/>
            <a:ext cx="11470023" cy="3247043"/>
          </a:xfrm>
          <a:prstGeom prst="rect">
            <a:avLst/>
          </a:prstGeom>
          <a:noFill/>
        </p:spPr>
        <p:txBody>
          <a:bodyPr wrap="square">
            <a:spAutoFit/>
          </a:bodyPr>
          <a:lstStyle/>
          <a:p>
            <a:pPr marL="285750" indent="-285750">
              <a:lnSpc>
                <a:spcPct val="100000"/>
              </a:lnSpc>
              <a:spcBef>
                <a:spcPts val="0"/>
              </a:spcBef>
              <a:buFont typeface="Wingdings" panose="05000000000000000000" pitchFamily="2" charset="2"/>
              <a:buChar char="§"/>
            </a:pPr>
            <a:r>
              <a:rPr lang="en-US" dirty="0">
                <a:solidFill>
                  <a:srgbClr val="5F357E"/>
                </a:solidFill>
              </a:rPr>
              <a:t>I will comply with the letter and spirit of all applicable federal, state and local laws and regulations</a:t>
            </a:r>
          </a:p>
          <a:p>
            <a:pPr marL="285750" indent="-285750">
              <a:lnSpc>
                <a:spcPct val="100000"/>
              </a:lnSpc>
              <a:spcBef>
                <a:spcPts val="0"/>
              </a:spcBef>
              <a:buFont typeface="Wingdings" panose="05000000000000000000" pitchFamily="2" charset="2"/>
              <a:buChar char="§"/>
            </a:pPr>
            <a:r>
              <a:rPr lang="en-US" dirty="0">
                <a:solidFill>
                  <a:srgbClr val="5F357E"/>
                </a:solidFill>
              </a:rPr>
              <a:t>I am responsible for the integrity of my own actions</a:t>
            </a:r>
          </a:p>
          <a:p>
            <a:pPr marL="285750" indent="-285750">
              <a:lnSpc>
                <a:spcPct val="100000"/>
              </a:lnSpc>
              <a:spcBef>
                <a:spcPts val="0"/>
              </a:spcBef>
              <a:buFont typeface="Wingdings" panose="05000000000000000000" pitchFamily="2" charset="2"/>
              <a:buChar char="§"/>
            </a:pPr>
            <a:r>
              <a:rPr lang="en-US" dirty="0">
                <a:solidFill>
                  <a:srgbClr val="5F357E"/>
                </a:solidFill>
              </a:rPr>
              <a:t>I may not justify a non-compliant, illegal, fraudulent, dishonest, or unethical act by claiming it was ordered or approved by another employee</a:t>
            </a:r>
          </a:p>
          <a:p>
            <a:pPr marL="285750" indent="-285750">
              <a:lnSpc>
                <a:spcPct val="100000"/>
              </a:lnSpc>
              <a:spcBef>
                <a:spcPts val="0"/>
              </a:spcBef>
              <a:buFont typeface="Wingdings" panose="05000000000000000000" pitchFamily="2" charset="2"/>
              <a:buChar char="§"/>
            </a:pPr>
            <a:r>
              <a:rPr lang="en-US" dirty="0">
                <a:solidFill>
                  <a:srgbClr val="5F357E"/>
                </a:solidFill>
              </a:rPr>
              <a:t>I am aware that no employee, regardless of level or position, is ever authorized by Imperial to commit or direct another employee to commit a non-compliant, illegal, fraudulent, dishonest or unethical act</a:t>
            </a:r>
          </a:p>
          <a:p>
            <a:pPr marL="285750" indent="-285750">
              <a:lnSpc>
                <a:spcPct val="100000"/>
              </a:lnSpc>
              <a:spcBef>
                <a:spcPts val="0"/>
              </a:spcBef>
              <a:buFont typeface="Wingdings" panose="05000000000000000000" pitchFamily="2" charset="2"/>
              <a:buChar char="§"/>
            </a:pPr>
            <a:r>
              <a:rPr lang="en-US" dirty="0">
                <a:solidFill>
                  <a:srgbClr val="5F357E"/>
                </a:solidFill>
              </a:rPr>
              <a:t>I am free to contact the Imperial Compliance Department, or the 24-hour Fraud and Abuse Compliance Hotline, for guidance on the legality or ethics of any action under consideration or any action taken</a:t>
            </a:r>
          </a:p>
          <a:p>
            <a:pPr marL="285750" indent="-285750">
              <a:lnSpc>
                <a:spcPct val="100000"/>
              </a:lnSpc>
              <a:spcBef>
                <a:spcPts val="0"/>
              </a:spcBef>
              <a:buFont typeface="Wingdings" panose="05000000000000000000" pitchFamily="2" charset="2"/>
              <a:buChar char="§"/>
            </a:pPr>
            <a:r>
              <a:rPr lang="en-US" dirty="0">
                <a:solidFill>
                  <a:srgbClr val="5F357E"/>
                </a:solidFill>
              </a:rPr>
              <a:t>I will favorably represent Imperial through my proper conduct</a:t>
            </a:r>
          </a:p>
          <a:p>
            <a:pPr marL="285750" indent="-285750">
              <a:lnSpc>
                <a:spcPct val="100000"/>
              </a:lnSpc>
              <a:spcBef>
                <a:spcPts val="0"/>
              </a:spcBef>
              <a:buFont typeface="Wingdings" panose="05000000000000000000" pitchFamily="2" charset="2"/>
              <a:buChar char="§"/>
            </a:pPr>
            <a:endParaRPr lang="en-US" dirty="0">
              <a:solidFill>
                <a:srgbClr val="5F357E"/>
              </a:solidFill>
            </a:endParaRPr>
          </a:p>
          <a:p>
            <a:pPr>
              <a:spcBef>
                <a:spcPts val="600"/>
              </a:spcBef>
            </a:pPr>
            <a:r>
              <a:rPr lang="en-US" dirty="0">
                <a:solidFill>
                  <a:srgbClr val="5F357E"/>
                </a:solidFill>
              </a:rPr>
              <a:t>**Reference Code of Conduct embed here: </a:t>
            </a:r>
          </a:p>
        </p:txBody>
      </p:sp>
      <p:graphicFrame>
        <p:nvGraphicFramePr>
          <p:cNvPr id="4" name="Object 3">
            <a:extLst>
              <a:ext uri="{FF2B5EF4-FFF2-40B4-BE49-F238E27FC236}">
                <a16:creationId xmlns:a16="http://schemas.microsoft.com/office/drawing/2014/main" id="{7A70DA10-4BEE-A020-0B78-03B46F536BD1}"/>
              </a:ext>
            </a:extLst>
          </p:cNvPr>
          <p:cNvGraphicFramePr>
            <a:graphicFrameLocks noChangeAspect="1"/>
          </p:cNvGraphicFramePr>
          <p:nvPr>
            <p:extLst>
              <p:ext uri="{D42A27DB-BD31-4B8C-83A1-F6EECF244321}">
                <p14:modId xmlns:p14="http://schemas.microsoft.com/office/powerpoint/2010/main" val="810724076"/>
              </p:ext>
            </p:extLst>
          </p:nvPr>
        </p:nvGraphicFramePr>
        <p:xfrm>
          <a:off x="5024733" y="3438939"/>
          <a:ext cx="1071267" cy="924339"/>
        </p:xfrm>
        <a:graphic>
          <a:graphicData uri="http://schemas.openxmlformats.org/presentationml/2006/ole">
            <mc:AlternateContent xmlns:mc="http://schemas.openxmlformats.org/markup-compatibility/2006">
              <mc:Choice xmlns:v="urn:schemas-microsoft-com:vml" Requires="v">
                <p:oleObj name="Document" showAsIcon="1" r:id="rId2" imgW="914400" imgH="788561" progId="Word.Document.12">
                  <p:embed/>
                </p:oleObj>
              </mc:Choice>
              <mc:Fallback>
                <p:oleObj name="Document" showAsIcon="1" r:id="rId2" imgW="914400" imgH="788561" progId="Word.Document.12">
                  <p:embed/>
                  <p:pic>
                    <p:nvPicPr>
                      <p:cNvPr id="0" name=""/>
                      <p:cNvPicPr/>
                      <p:nvPr/>
                    </p:nvPicPr>
                    <p:blipFill>
                      <a:blip r:embed="rId3"/>
                      <a:stretch>
                        <a:fillRect/>
                      </a:stretch>
                    </p:blipFill>
                    <p:spPr>
                      <a:xfrm>
                        <a:off x="5024733" y="3438939"/>
                        <a:ext cx="1071267" cy="924339"/>
                      </a:xfrm>
                      <a:prstGeom prst="rect">
                        <a:avLst/>
                      </a:prstGeom>
                    </p:spPr>
                  </p:pic>
                </p:oleObj>
              </mc:Fallback>
            </mc:AlternateContent>
          </a:graphicData>
        </a:graphic>
      </p:graphicFrame>
    </p:spTree>
    <p:extLst>
      <p:ext uri="{BB962C8B-B14F-4D97-AF65-F5344CB8AC3E}">
        <p14:creationId xmlns:p14="http://schemas.microsoft.com/office/powerpoint/2010/main" val="39891697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B8026-0821-D3C2-5B95-6A15DC8F6C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AB469E-FA72-E907-DDBE-621350C4EF53}"/>
              </a:ext>
            </a:extLst>
          </p:cNvPr>
          <p:cNvSpPr>
            <a:spLocks noGrp="1"/>
          </p:cNvSpPr>
          <p:nvPr>
            <p:ph type="title"/>
          </p:nvPr>
        </p:nvSpPr>
        <p:spPr>
          <a:xfrm>
            <a:off x="652718" y="110875"/>
            <a:ext cx="10515600" cy="568850"/>
          </a:xfrm>
        </p:spPr>
        <p:txBody>
          <a:bodyPr>
            <a:normAutofit/>
          </a:bodyPr>
          <a:lstStyle/>
          <a:p>
            <a:r>
              <a:rPr lang="en-US" sz="2800" b="1" dirty="0">
                <a:latin typeface="Cambria" panose="02040503050406030204" pitchFamily="18" charset="0"/>
                <a:ea typeface="Cambria" panose="02040503050406030204" pitchFamily="18" charset="0"/>
              </a:rPr>
              <a:t>The</a:t>
            </a:r>
            <a:r>
              <a:rPr lang="en-US" sz="2800" dirty="0">
                <a:solidFill>
                  <a:srgbClr val="5F357E"/>
                </a:solidFill>
              </a:rPr>
              <a:t> </a:t>
            </a:r>
            <a:r>
              <a:rPr lang="en-US" sz="2800" b="1" dirty="0">
                <a:latin typeface="Cambria" panose="02040503050406030204" pitchFamily="18" charset="0"/>
                <a:ea typeface="Cambria" panose="02040503050406030204" pitchFamily="18" charset="0"/>
              </a:rPr>
              <a:t>Foreign Corrupt Practices Act (FCPA) of 1977</a:t>
            </a:r>
          </a:p>
        </p:txBody>
      </p:sp>
      <p:sp>
        <p:nvSpPr>
          <p:cNvPr id="3" name="Text Placeholder 2">
            <a:extLst>
              <a:ext uri="{FF2B5EF4-FFF2-40B4-BE49-F238E27FC236}">
                <a16:creationId xmlns:a16="http://schemas.microsoft.com/office/drawing/2014/main" id="{3ADBCEB0-3B77-C687-34B0-C44CB661A86A}"/>
              </a:ext>
            </a:extLst>
          </p:cNvPr>
          <p:cNvSpPr>
            <a:spLocks noGrp="1"/>
          </p:cNvSpPr>
          <p:nvPr>
            <p:ph type="body" idx="1"/>
          </p:nvPr>
        </p:nvSpPr>
        <p:spPr>
          <a:xfrm>
            <a:off x="652718" y="750746"/>
            <a:ext cx="11394280" cy="4955203"/>
          </a:xfrm>
          <a:noFill/>
        </p:spPr>
        <p:txBody>
          <a:bodyPr wrap="square">
            <a:spAutoFit/>
          </a:bodyPr>
          <a:lstStyle/>
          <a:p>
            <a:pPr marL="0" indent="0">
              <a:lnSpc>
                <a:spcPct val="100000"/>
              </a:lnSpc>
              <a:spcBef>
                <a:spcPts val="0"/>
              </a:spcBef>
              <a:buNone/>
            </a:pPr>
            <a:r>
              <a:rPr lang="en-US" sz="1800" b="1" dirty="0">
                <a:solidFill>
                  <a:srgbClr val="5F357E"/>
                </a:solidFill>
              </a:rPr>
              <a:t>The Foreign Corrupt Practices Act (FCPA) of 1977 prohibits companies and individuals from offering to pay or promise “anything of value” such as cash or gifts to  retain business or gain an advantage. </a:t>
            </a:r>
          </a:p>
          <a:p>
            <a:pPr marL="285750" indent="-285750">
              <a:lnSpc>
                <a:spcPct val="100000"/>
              </a:lnSpc>
              <a:spcBef>
                <a:spcPts val="0"/>
              </a:spcBef>
              <a:buFont typeface="Wingdings" panose="05000000000000000000" pitchFamily="2" charset="2"/>
              <a:buChar char="§"/>
            </a:pPr>
            <a:r>
              <a:rPr lang="en-US" sz="1800" dirty="0">
                <a:solidFill>
                  <a:srgbClr val="5F357E"/>
                </a:solidFill>
              </a:rPr>
              <a:t>FCPA aims to prevent bribery and corruption in international business transactions.</a:t>
            </a:r>
          </a:p>
          <a:p>
            <a:pPr marL="285750" indent="-285750">
              <a:lnSpc>
                <a:spcPct val="100000"/>
              </a:lnSpc>
              <a:spcBef>
                <a:spcPts val="0"/>
              </a:spcBef>
              <a:buFont typeface="Wingdings" panose="05000000000000000000" pitchFamily="2" charset="2"/>
              <a:buChar char="§"/>
            </a:pPr>
            <a:r>
              <a:rPr lang="en-US" sz="1800" dirty="0">
                <a:solidFill>
                  <a:srgbClr val="5F357E"/>
                </a:solidFill>
              </a:rPr>
              <a:t>Strict rules against bribing officials to promote healthcare products or services</a:t>
            </a:r>
          </a:p>
          <a:p>
            <a:pPr marL="285750" indent="-285750">
              <a:lnSpc>
                <a:spcPct val="100000"/>
              </a:lnSpc>
              <a:spcBef>
                <a:spcPts val="0"/>
              </a:spcBef>
              <a:buFont typeface="Wingdings" panose="05000000000000000000" pitchFamily="2" charset="2"/>
              <a:buChar char="§"/>
            </a:pPr>
            <a:r>
              <a:rPr lang="en-US" sz="1800" dirty="0">
                <a:solidFill>
                  <a:srgbClr val="5F357E"/>
                </a:solidFill>
              </a:rPr>
              <a:t>Payments to consultants or agents must be for legitimate services – no kickbacks for securing contracts.</a:t>
            </a:r>
          </a:p>
          <a:p>
            <a:pPr marL="285750" indent="-285750">
              <a:lnSpc>
                <a:spcPct val="100000"/>
              </a:lnSpc>
              <a:spcBef>
                <a:spcPts val="0"/>
              </a:spcBef>
              <a:buFont typeface="Wingdings" panose="05000000000000000000" pitchFamily="2" charset="2"/>
              <a:buChar char="§"/>
            </a:pPr>
            <a:r>
              <a:rPr lang="en-US" sz="1800" dirty="0">
                <a:solidFill>
                  <a:srgbClr val="5F357E"/>
                </a:solidFill>
              </a:rPr>
              <a:t>Healthcare organizations must keep detailed and accurate financial records of all transactions related to foreign operations.</a:t>
            </a:r>
          </a:p>
          <a:p>
            <a:pPr marL="285750" indent="-285750">
              <a:lnSpc>
                <a:spcPct val="100000"/>
              </a:lnSpc>
              <a:spcBef>
                <a:spcPts val="0"/>
              </a:spcBef>
              <a:buFont typeface="Wingdings" panose="05000000000000000000" pitchFamily="2" charset="2"/>
              <a:buChar char="§"/>
            </a:pPr>
            <a:endParaRPr lang="en-US" sz="1000" dirty="0">
              <a:solidFill>
                <a:srgbClr val="5F357E"/>
              </a:solidFill>
            </a:endParaRPr>
          </a:p>
          <a:p>
            <a:pPr marL="0" indent="0">
              <a:lnSpc>
                <a:spcPct val="100000"/>
              </a:lnSpc>
              <a:spcBef>
                <a:spcPts val="0"/>
              </a:spcBef>
              <a:buNone/>
            </a:pPr>
            <a:r>
              <a:rPr lang="en-US" sz="1800" b="1" dirty="0">
                <a:solidFill>
                  <a:srgbClr val="5F357E"/>
                </a:solidFill>
              </a:rPr>
              <a:t>Enforcement and penalties</a:t>
            </a:r>
          </a:p>
          <a:p>
            <a:pPr marL="285750" indent="-285750">
              <a:lnSpc>
                <a:spcPct val="100000"/>
              </a:lnSpc>
              <a:spcBef>
                <a:spcPts val="0"/>
              </a:spcBef>
              <a:buFont typeface="Wingdings" panose="05000000000000000000" pitchFamily="2" charset="2"/>
              <a:buChar char="§"/>
            </a:pPr>
            <a:r>
              <a:rPr lang="en-US" sz="1800" dirty="0">
                <a:solidFill>
                  <a:srgbClr val="5F357E"/>
                </a:solidFill>
              </a:rPr>
              <a:t>Companies can face fines of millions. </a:t>
            </a:r>
          </a:p>
          <a:p>
            <a:pPr marL="285750" indent="-285750">
              <a:lnSpc>
                <a:spcPct val="100000"/>
              </a:lnSpc>
              <a:spcBef>
                <a:spcPts val="0"/>
              </a:spcBef>
              <a:buFont typeface="Wingdings" panose="05000000000000000000" pitchFamily="2" charset="2"/>
              <a:buChar char="§"/>
            </a:pPr>
            <a:r>
              <a:rPr lang="en-US" sz="1800" dirty="0">
                <a:solidFill>
                  <a:srgbClr val="5F357E"/>
                </a:solidFill>
              </a:rPr>
              <a:t>Individuals may face fines of up to $250,000 for anti-bribery violations.</a:t>
            </a:r>
          </a:p>
          <a:p>
            <a:pPr marL="285750" indent="-285750">
              <a:lnSpc>
                <a:spcPct val="100000"/>
              </a:lnSpc>
              <a:spcBef>
                <a:spcPts val="0"/>
              </a:spcBef>
              <a:buFont typeface="Wingdings" panose="05000000000000000000" pitchFamily="2" charset="2"/>
              <a:buChar char="§"/>
            </a:pPr>
            <a:r>
              <a:rPr lang="en-US" sz="1800" dirty="0">
                <a:solidFill>
                  <a:srgbClr val="5F357E"/>
                </a:solidFill>
              </a:rPr>
              <a:t>Penalties can include significant fines and up to five years in prison for anti-bribery violations. </a:t>
            </a:r>
          </a:p>
          <a:p>
            <a:pPr marL="285750" indent="-285750">
              <a:lnSpc>
                <a:spcPct val="100000"/>
              </a:lnSpc>
              <a:spcBef>
                <a:spcPts val="0"/>
              </a:spcBef>
              <a:buFont typeface="Wingdings" panose="05000000000000000000" pitchFamily="2" charset="2"/>
              <a:buChar char="§"/>
            </a:pPr>
            <a:r>
              <a:rPr lang="en-US" sz="1800" dirty="0">
                <a:solidFill>
                  <a:srgbClr val="5F357E"/>
                </a:solidFill>
              </a:rPr>
              <a:t>Companies and individuals can be required to give back all profits gained from illegal activity, plus prejudgment interest.</a:t>
            </a:r>
          </a:p>
          <a:p>
            <a:pPr marL="285750" indent="-285750">
              <a:lnSpc>
                <a:spcPct val="100000"/>
              </a:lnSpc>
              <a:spcBef>
                <a:spcPts val="0"/>
              </a:spcBef>
              <a:buFont typeface="Wingdings" panose="05000000000000000000" pitchFamily="2" charset="2"/>
              <a:buChar char="§"/>
            </a:pPr>
            <a:endParaRPr lang="en-US" sz="1800" dirty="0">
              <a:solidFill>
                <a:srgbClr val="5F357E"/>
              </a:solidFill>
            </a:endParaRPr>
          </a:p>
          <a:p>
            <a:pPr marL="0" indent="0">
              <a:lnSpc>
                <a:spcPct val="100000"/>
              </a:lnSpc>
              <a:spcBef>
                <a:spcPts val="0"/>
              </a:spcBef>
              <a:buNone/>
            </a:pPr>
            <a:r>
              <a:rPr lang="en-US" sz="1800" b="1" dirty="0">
                <a:solidFill>
                  <a:srgbClr val="5F357E"/>
                </a:solidFill>
              </a:rPr>
              <a:t>Resource: </a:t>
            </a:r>
            <a:r>
              <a:rPr lang="en-US" sz="1800" dirty="0">
                <a:solidFill>
                  <a:srgbClr val="5F357E"/>
                </a:solidFill>
              </a:rPr>
              <a:t>The Foreign Extortion Prevention Technical Corrections Act, 18 U.S.C. § 1352 (“FEPA”), was enacted in July 2024 and criminalizes the “demand side” of foreign bribery. </a:t>
            </a:r>
          </a:p>
          <a:p>
            <a:pPr marL="0" indent="0">
              <a:lnSpc>
                <a:spcPct val="100000"/>
              </a:lnSpc>
              <a:spcBef>
                <a:spcPts val="0"/>
              </a:spcBef>
              <a:buNone/>
            </a:pPr>
            <a:r>
              <a:rPr lang="en-US" sz="1800" dirty="0">
                <a:solidFill>
                  <a:srgbClr val="5F357E"/>
                </a:solidFill>
              </a:rPr>
              <a:t>FEPA, see 18 U.S.C. § 1352(a)(1)), https://www.justice.gov/criminal/criminal-fraud/foreign-corrupt-practices-act</a:t>
            </a:r>
          </a:p>
        </p:txBody>
      </p:sp>
    </p:spTree>
    <p:extLst>
      <p:ext uri="{BB962C8B-B14F-4D97-AF65-F5344CB8AC3E}">
        <p14:creationId xmlns:p14="http://schemas.microsoft.com/office/powerpoint/2010/main" val="10466802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2718" y="127792"/>
            <a:ext cx="10515600" cy="568850"/>
          </a:xfrm>
        </p:spPr>
        <p:txBody>
          <a:bodyPr>
            <a:normAutofit/>
          </a:bodyPr>
          <a:lstStyle/>
          <a:p>
            <a:r>
              <a:rPr lang="en-US" sz="2800" b="1" dirty="0">
                <a:latin typeface="Cambria" panose="02040503050406030204" pitchFamily="18" charset="0"/>
                <a:ea typeface="Cambria" panose="02040503050406030204" pitchFamily="18" charset="0"/>
              </a:rPr>
              <a:t>Anti-Bribery</a:t>
            </a:r>
          </a:p>
        </p:txBody>
      </p:sp>
      <p:sp>
        <p:nvSpPr>
          <p:cNvPr id="3" name="Text Placeholder 2"/>
          <p:cNvSpPr>
            <a:spLocks noGrp="1"/>
          </p:cNvSpPr>
          <p:nvPr>
            <p:ph type="body" idx="1"/>
          </p:nvPr>
        </p:nvSpPr>
        <p:spPr>
          <a:xfrm>
            <a:off x="652718" y="696642"/>
            <a:ext cx="11438668" cy="5063704"/>
          </a:xfrm>
        </p:spPr>
        <p:txBody>
          <a:bodyPr>
            <a:noAutofit/>
          </a:bodyPr>
          <a:lstStyle/>
          <a:p>
            <a:pPr marL="0" indent="0">
              <a:lnSpc>
                <a:spcPct val="100000"/>
              </a:lnSpc>
              <a:spcBef>
                <a:spcPts val="0"/>
              </a:spcBef>
              <a:buNone/>
            </a:pPr>
            <a:r>
              <a:rPr lang="en-US" sz="1800" b="1" dirty="0">
                <a:solidFill>
                  <a:srgbClr val="5F357E"/>
                </a:solidFill>
              </a:rPr>
              <a:t>Antibribery in healthcare involves preventing the abuse of power for private gain, such as offering or accepting money, gifts, or favors to influence decisions related to patient care, procurement, or services.</a:t>
            </a:r>
          </a:p>
          <a:p>
            <a:pPr marL="342900" indent="-342900">
              <a:lnSpc>
                <a:spcPct val="100000"/>
              </a:lnSpc>
              <a:spcBef>
                <a:spcPts val="0"/>
              </a:spcBef>
              <a:buFont typeface="Wingdings" panose="05000000000000000000" pitchFamily="2" charset="2"/>
              <a:buChar char="§"/>
            </a:pPr>
            <a:r>
              <a:rPr lang="en-US" sz="1800" dirty="0">
                <a:solidFill>
                  <a:srgbClr val="5F357E"/>
                </a:solidFill>
              </a:rPr>
              <a:t>Patient-provider bribery: A doctor accepts a bribe from a patient to prescribe unnecessary medication.</a:t>
            </a:r>
          </a:p>
          <a:p>
            <a:pPr marL="342900" indent="-342900">
              <a:lnSpc>
                <a:spcPct val="100000"/>
              </a:lnSpc>
              <a:spcBef>
                <a:spcPts val="0"/>
              </a:spcBef>
              <a:buFont typeface="Wingdings" panose="05000000000000000000" pitchFamily="2" charset="2"/>
              <a:buChar char="§"/>
            </a:pPr>
            <a:r>
              <a:rPr lang="en-US" sz="1800" dirty="0">
                <a:solidFill>
                  <a:srgbClr val="5F357E"/>
                </a:solidFill>
              </a:rPr>
              <a:t>Procurement and contractor bribery: A hospital administrator accepts a bribe to award a contract to a vendor, regardless of price or quality.</a:t>
            </a:r>
          </a:p>
          <a:p>
            <a:pPr marL="342900" indent="-342900">
              <a:lnSpc>
                <a:spcPct val="100000"/>
              </a:lnSpc>
              <a:spcBef>
                <a:spcPts val="0"/>
              </a:spcBef>
              <a:buFont typeface="Wingdings" panose="05000000000000000000" pitchFamily="2" charset="2"/>
              <a:buChar char="§"/>
            </a:pPr>
            <a:r>
              <a:rPr lang="en-US" sz="1800" dirty="0">
                <a:solidFill>
                  <a:srgbClr val="5F357E"/>
                </a:solidFill>
              </a:rPr>
              <a:t>Professional and regulatory bribery: A professional accepts money, gifts, or favors to approve a medication or medical services.</a:t>
            </a:r>
          </a:p>
          <a:p>
            <a:pPr marL="0" indent="0">
              <a:lnSpc>
                <a:spcPct val="100000"/>
              </a:lnSpc>
              <a:spcBef>
                <a:spcPts val="0"/>
              </a:spcBef>
              <a:buNone/>
            </a:pPr>
            <a:endParaRPr lang="en-US" sz="1800" dirty="0">
              <a:solidFill>
                <a:srgbClr val="5F357E"/>
              </a:solidFill>
            </a:endParaRPr>
          </a:p>
          <a:p>
            <a:pPr marL="0" indent="0">
              <a:lnSpc>
                <a:spcPct val="100000"/>
              </a:lnSpc>
              <a:spcBef>
                <a:spcPts val="0"/>
              </a:spcBef>
              <a:buNone/>
            </a:pPr>
            <a:r>
              <a:rPr lang="en-US" sz="1800" b="1" dirty="0">
                <a:solidFill>
                  <a:srgbClr val="5F357E"/>
                </a:solidFill>
              </a:rPr>
              <a:t>Enforcement and penalties</a:t>
            </a:r>
          </a:p>
          <a:p>
            <a:pPr marL="285750" indent="-285750">
              <a:lnSpc>
                <a:spcPct val="100000"/>
              </a:lnSpc>
              <a:spcBef>
                <a:spcPts val="0"/>
              </a:spcBef>
              <a:buFont typeface="Wingdings" panose="05000000000000000000" pitchFamily="2" charset="2"/>
              <a:buChar char="§"/>
            </a:pPr>
            <a:r>
              <a:rPr lang="en-US" sz="1800" dirty="0">
                <a:solidFill>
                  <a:srgbClr val="5F357E"/>
                </a:solidFill>
              </a:rPr>
              <a:t>Legal penalties: Fines, sanctions, or imprisonment under Bribery Act 2010</a:t>
            </a:r>
          </a:p>
          <a:p>
            <a:pPr marL="285750" indent="-285750">
              <a:lnSpc>
                <a:spcPct val="100000"/>
              </a:lnSpc>
              <a:spcBef>
                <a:spcPts val="0"/>
              </a:spcBef>
              <a:buFont typeface="Wingdings" panose="05000000000000000000" pitchFamily="2" charset="2"/>
              <a:buChar char="§"/>
            </a:pPr>
            <a:r>
              <a:rPr lang="en-US" sz="1800" dirty="0">
                <a:solidFill>
                  <a:srgbClr val="5F357E"/>
                </a:solidFill>
              </a:rPr>
              <a:t>Reputation damage: Loss of community's trust and public credibility.</a:t>
            </a:r>
          </a:p>
          <a:p>
            <a:pPr marL="285750" indent="-285750">
              <a:lnSpc>
                <a:spcPct val="100000"/>
              </a:lnSpc>
              <a:spcBef>
                <a:spcPts val="0"/>
              </a:spcBef>
              <a:buFont typeface="Wingdings" panose="05000000000000000000" pitchFamily="2" charset="2"/>
              <a:buChar char="§"/>
            </a:pPr>
            <a:r>
              <a:rPr lang="en-US" sz="1800" dirty="0">
                <a:solidFill>
                  <a:srgbClr val="5F357E"/>
                </a:solidFill>
              </a:rPr>
              <a:t>Operational Disruptions: Internal Investigations divert resources and affect productivity.</a:t>
            </a:r>
          </a:p>
          <a:p>
            <a:pPr marL="0" indent="0">
              <a:lnSpc>
                <a:spcPct val="100000"/>
              </a:lnSpc>
              <a:spcBef>
                <a:spcPts val="0"/>
              </a:spcBef>
              <a:buNone/>
            </a:pPr>
            <a:endParaRPr lang="en-US" sz="1800" dirty="0">
              <a:solidFill>
                <a:srgbClr val="5F357E"/>
              </a:solidFill>
            </a:endParaRPr>
          </a:p>
          <a:p>
            <a:pPr marL="0" indent="0">
              <a:lnSpc>
                <a:spcPct val="100000"/>
              </a:lnSpc>
              <a:spcBef>
                <a:spcPts val="0"/>
              </a:spcBef>
              <a:buNone/>
            </a:pPr>
            <a:r>
              <a:rPr lang="en-US" sz="1800" b="1" dirty="0">
                <a:solidFill>
                  <a:srgbClr val="5F357E"/>
                </a:solidFill>
              </a:rPr>
              <a:t>Resource: </a:t>
            </a:r>
            <a:r>
              <a:rPr lang="en-US" sz="1800" dirty="0">
                <a:solidFill>
                  <a:srgbClr val="5F357E"/>
                </a:solidFill>
              </a:rPr>
              <a:t>The Foreign Extortion Prevention Technical Corrections Act, 18 U.S.C. § 1352 (“FEPA”), FEPA complements the Foreign Corrupt Practices Act by making it a crime for any foreign official (as defined in FEPA, see 18 U.S.C. § 1352(a)(1)), https://www.justice.gov/criminal/criminal-fraud/foreign-corrupt-practices-act</a:t>
            </a:r>
          </a:p>
        </p:txBody>
      </p:sp>
    </p:spTree>
    <p:extLst>
      <p:ext uri="{BB962C8B-B14F-4D97-AF65-F5344CB8AC3E}">
        <p14:creationId xmlns:p14="http://schemas.microsoft.com/office/powerpoint/2010/main" val="8577833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7D629-773B-7E00-BC98-031B2EC019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B225AE-F72C-BAC3-9CCD-AA79445DA9A4}"/>
              </a:ext>
            </a:extLst>
          </p:cNvPr>
          <p:cNvSpPr>
            <a:spLocks noGrp="1"/>
          </p:cNvSpPr>
          <p:nvPr>
            <p:ph type="title"/>
          </p:nvPr>
        </p:nvSpPr>
        <p:spPr>
          <a:xfrm>
            <a:off x="652718" y="88426"/>
            <a:ext cx="10515600" cy="568850"/>
          </a:xfrm>
        </p:spPr>
        <p:txBody>
          <a:bodyPr>
            <a:normAutofit/>
          </a:bodyPr>
          <a:lstStyle/>
          <a:p>
            <a:r>
              <a:rPr lang="en-US" sz="2800" b="1" dirty="0">
                <a:latin typeface="Cambria" panose="02040503050406030204" pitchFamily="18" charset="0"/>
                <a:ea typeface="Cambria" panose="02040503050406030204" pitchFamily="18" charset="0"/>
              </a:rPr>
              <a:t>Anti-Corruption</a:t>
            </a:r>
          </a:p>
        </p:txBody>
      </p:sp>
      <p:sp>
        <p:nvSpPr>
          <p:cNvPr id="3" name="Text Placeholder 2">
            <a:extLst>
              <a:ext uri="{FF2B5EF4-FFF2-40B4-BE49-F238E27FC236}">
                <a16:creationId xmlns:a16="http://schemas.microsoft.com/office/drawing/2014/main" id="{F376D42E-546D-0470-0916-6EFC1651A4D0}"/>
              </a:ext>
            </a:extLst>
          </p:cNvPr>
          <p:cNvSpPr>
            <a:spLocks noGrp="1"/>
          </p:cNvSpPr>
          <p:nvPr>
            <p:ph type="body" idx="1"/>
          </p:nvPr>
        </p:nvSpPr>
        <p:spPr>
          <a:xfrm>
            <a:off x="652718" y="657275"/>
            <a:ext cx="11539282" cy="5228619"/>
          </a:xfrm>
        </p:spPr>
        <p:txBody>
          <a:bodyPr>
            <a:noAutofit/>
          </a:bodyPr>
          <a:lstStyle/>
          <a:p>
            <a:pPr marL="0" indent="0">
              <a:lnSpc>
                <a:spcPct val="100000"/>
              </a:lnSpc>
              <a:spcBef>
                <a:spcPts val="0"/>
              </a:spcBef>
              <a:buNone/>
            </a:pPr>
            <a:r>
              <a:rPr lang="en-US" sz="1600" b="1" dirty="0">
                <a:solidFill>
                  <a:srgbClr val="5F357E"/>
                </a:solidFill>
              </a:rPr>
              <a:t>Anti-Corruption in healthcare is about preventing entities or people from misusing their power or position within the health system for personal gain.</a:t>
            </a:r>
          </a:p>
          <a:p>
            <a:pPr marL="285750" indent="-285750">
              <a:lnSpc>
                <a:spcPct val="100000"/>
              </a:lnSpc>
              <a:spcBef>
                <a:spcPts val="0"/>
              </a:spcBef>
              <a:buFont typeface="Wingdings" panose="05000000000000000000" pitchFamily="2" charset="2"/>
              <a:buChar char="§"/>
            </a:pPr>
            <a:r>
              <a:rPr lang="en-US" sz="1600" dirty="0">
                <a:solidFill>
                  <a:srgbClr val="5F357E"/>
                </a:solidFill>
              </a:rPr>
              <a:t>This means stopping actions like taking bribes, stealing money, medicines, or the misuse of power or resources for private gain.</a:t>
            </a:r>
          </a:p>
          <a:p>
            <a:pPr marL="285750" indent="-285750">
              <a:lnSpc>
                <a:spcPct val="100000"/>
              </a:lnSpc>
              <a:spcBef>
                <a:spcPts val="0"/>
              </a:spcBef>
              <a:buFont typeface="Wingdings" panose="05000000000000000000" pitchFamily="2" charset="2"/>
              <a:buChar char="§"/>
            </a:pPr>
            <a:r>
              <a:rPr lang="en-US" sz="1600" dirty="0">
                <a:solidFill>
                  <a:srgbClr val="5F357E"/>
                </a:solidFill>
              </a:rPr>
              <a:t>Ensuring all resources, money, medical supplies, and services are used fairly to benefit the public’s health.</a:t>
            </a:r>
          </a:p>
          <a:p>
            <a:pPr marL="285750" indent="-285750">
              <a:lnSpc>
                <a:spcPct val="100000"/>
              </a:lnSpc>
              <a:spcBef>
                <a:spcPts val="0"/>
              </a:spcBef>
              <a:buFont typeface="Wingdings" panose="05000000000000000000" pitchFamily="2" charset="2"/>
              <a:buChar char="§"/>
            </a:pPr>
            <a:r>
              <a:rPr lang="en-US" sz="1600" dirty="0">
                <a:solidFill>
                  <a:srgbClr val="5F357E"/>
                </a:solidFill>
              </a:rPr>
              <a:t>Specific actions and systems designed to promote honesty, fairness, transparency, and accountability.</a:t>
            </a:r>
          </a:p>
          <a:p>
            <a:pPr marL="285750" indent="-285750">
              <a:lnSpc>
                <a:spcPct val="100000"/>
              </a:lnSpc>
              <a:spcBef>
                <a:spcPts val="0"/>
              </a:spcBef>
              <a:buFont typeface="Wingdings" panose="05000000000000000000" pitchFamily="2" charset="2"/>
              <a:buChar char="§"/>
            </a:pPr>
            <a:r>
              <a:rPr lang="en-US" sz="1600" dirty="0">
                <a:solidFill>
                  <a:srgbClr val="5F357E"/>
                </a:solidFill>
              </a:rPr>
              <a:t>The communities we serve know their rights and what services are covered or have an official cost.</a:t>
            </a:r>
          </a:p>
          <a:p>
            <a:pPr marL="285750" indent="-285750">
              <a:lnSpc>
                <a:spcPct val="100000"/>
              </a:lnSpc>
              <a:spcBef>
                <a:spcPts val="0"/>
              </a:spcBef>
              <a:buFont typeface="Wingdings" panose="05000000000000000000" pitchFamily="2" charset="2"/>
              <a:buChar char="§"/>
            </a:pPr>
            <a:r>
              <a:rPr lang="en-US" sz="1600" dirty="0">
                <a:solidFill>
                  <a:srgbClr val="5F357E"/>
                </a:solidFill>
              </a:rPr>
              <a:t>There are safe, independent, and confidential ways for both healthcare workers and patients to report suspicious activities or wrongdoing without fear of punishment.</a:t>
            </a:r>
          </a:p>
          <a:p>
            <a:pPr marL="0" indent="0">
              <a:lnSpc>
                <a:spcPct val="100000"/>
              </a:lnSpc>
              <a:spcBef>
                <a:spcPts val="0"/>
              </a:spcBef>
              <a:buNone/>
            </a:pPr>
            <a:r>
              <a:rPr lang="en-US" sz="1600" b="1" dirty="0">
                <a:solidFill>
                  <a:srgbClr val="5F357E"/>
                </a:solidFill>
              </a:rPr>
              <a:t>Enforcement and penalties</a:t>
            </a:r>
          </a:p>
          <a:p>
            <a:pPr marL="285750" indent="-285750">
              <a:lnSpc>
                <a:spcPct val="100000"/>
              </a:lnSpc>
              <a:spcBef>
                <a:spcPts val="0"/>
              </a:spcBef>
              <a:buFont typeface="Wingdings" panose="05000000000000000000" pitchFamily="2" charset="2"/>
              <a:buChar char="§"/>
            </a:pPr>
            <a:r>
              <a:rPr lang="en-US" sz="1600" dirty="0">
                <a:solidFill>
                  <a:srgbClr val="5F357E"/>
                </a:solidFill>
              </a:rPr>
              <a:t>Health care fraud is defined under 18 U.S.C. § 1347 with a maximum penalty of 10 years in federal prison and significant fines (up to $250,000 for individuals, $500,000 for organizations). If fraud results in serious bodily injury, the maximum sentence increases to 20 years.</a:t>
            </a:r>
          </a:p>
          <a:p>
            <a:pPr marL="285750" indent="-285750">
              <a:lnSpc>
                <a:spcPct val="100000"/>
              </a:lnSpc>
              <a:spcBef>
                <a:spcPts val="0"/>
              </a:spcBef>
              <a:buFont typeface="Wingdings" panose="05000000000000000000" pitchFamily="2" charset="2"/>
              <a:buChar char="§"/>
            </a:pPr>
            <a:r>
              <a:rPr lang="en-US" sz="1600" dirty="0">
                <a:solidFill>
                  <a:srgbClr val="5F357E"/>
                </a:solidFill>
              </a:rPr>
              <a:t>The False Claims Act (FCA) 31 U.S.C. § § 3729-3733 filing false claims may result in fines of up to three times the program’s loss plus $11,000 per claim filed. Violations can result in a prison sentence of up to 5 years in prison per false claims.</a:t>
            </a:r>
          </a:p>
          <a:p>
            <a:pPr marL="285750" indent="-285750">
              <a:lnSpc>
                <a:spcPct val="100000"/>
              </a:lnSpc>
              <a:spcBef>
                <a:spcPts val="0"/>
              </a:spcBef>
              <a:buFont typeface="Wingdings" panose="05000000000000000000" pitchFamily="2" charset="2"/>
              <a:buChar char="§"/>
            </a:pPr>
            <a:r>
              <a:rPr lang="en-US" sz="1600" dirty="0">
                <a:solidFill>
                  <a:srgbClr val="5F357E"/>
                </a:solidFill>
              </a:rPr>
              <a:t>Civil Monetary Penalties Law 42 U.S.C. § 1320a-7a OIG (Office of Inspector General) seek civil monetary penalties to seek different amounts of penalties and assessments based on the type of violation at issue. Penalties range from $10,000 to $50,000 per violation.</a:t>
            </a:r>
          </a:p>
          <a:p>
            <a:pPr marL="285750" indent="-285750">
              <a:lnSpc>
                <a:spcPct val="100000"/>
              </a:lnSpc>
              <a:spcBef>
                <a:spcPts val="0"/>
              </a:spcBef>
              <a:buFont typeface="Wingdings" panose="05000000000000000000" pitchFamily="2" charset="2"/>
              <a:buChar char="§"/>
            </a:pPr>
            <a:endParaRPr lang="en-US" sz="1600" dirty="0">
              <a:solidFill>
                <a:srgbClr val="5F357E"/>
              </a:solidFill>
            </a:endParaRPr>
          </a:p>
          <a:p>
            <a:pPr marL="0" indent="0">
              <a:lnSpc>
                <a:spcPct val="100000"/>
              </a:lnSpc>
              <a:spcBef>
                <a:spcPts val="0"/>
              </a:spcBef>
              <a:buNone/>
            </a:pPr>
            <a:r>
              <a:rPr lang="en-US" sz="1600" b="1" dirty="0">
                <a:solidFill>
                  <a:srgbClr val="5F357E"/>
                </a:solidFill>
              </a:rPr>
              <a:t>Resource: </a:t>
            </a:r>
            <a:r>
              <a:rPr lang="en-US" sz="1600" dirty="0">
                <a:solidFill>
                  <a:srgbClr val="5F357E"/>
                </a:solidFill>
              </a:rPr>
              <a:t>The Foreign Extortion Prevention Technical Corrections Act, 18 U.S.C. § 1352 (“FEPA”), was enacted in July 2024 and criminalizes the “demand side” of foreign bribery. FEPA complements the Foreign Corrupt Practices Act by making it a crime for any foreign official (as defined in FEPA, see 18 U.S.C. § 1352(a)(1)), https://www.justice.gov/criminal/criminal-fraud/foreign-corrupt-practices-act</a:t>
            </a:r>
          </a:p>
          <a:p>
            <a:pPr marL="285750" indent="-285750">
              <a:lnSpc>
                <a:spcPct val="100000"/>
              </a:lnSpc>
              <a:spcBef>
                <a:spcPts val="0"/>
              </a:spcBef>
              <a:buFont typeface="Wingdings" panose="05000000000000000000" pitchFamily="2" charset="2"/>
              <a:buChar char="§"/>
            </a:pPr>
            <a:endParaRPr lang="en-US" sz="1600" dirty="0">
              <a:solidFill>
                <a:srgbClr val="5F357E"/>
              </a:solidFill>
            </a:endParaRPr>
          </a:p>
        </p:txBody>
      </p:sp>
    </p:spTree>
    <p:extLst>
      <p:ext uri="{BB962C8B-B14F-4D97-AF65-F5344CB8AC3E}">
        <p14:creationId xmlns:p14="http://schemas.microsoft.com/office/powerpoint/2010/main" val="14518153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8C430-B355-788E-5BEC-DC76CF18955E}"/>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5AC5F84A-3D84-D0AD-274C-D0140FDF64CF}"/>
              </a:ext>
            </a:extLst>
          </p:cNvPr>
          <p:cNvSpPr>
            <a:spLocks noGrp="1"/>
          </p:cNvSpPr>
          <p:nvPr>
            <p:ph type="title"/>
          </p:nvPr>
        </p:nvSpPr>
        <p:spPr>
          <a:xfrm>
            <a:off x="721976" y="92149"/>
            <a:ext cx="11316143" cy="875517"/>
          </a:xfrm>
        </p:spPr>
        <p:txBody>
          <a:bodyPr>
            <a:noAutofit/>
          </a:bodyPr>
          <a:lstStyle/>
          <a:p>
            <a:r>
              <a:rPr lang="en-US" sz="2800" b="1" dirty="0">
                <a:latin typeface="Cambria" panose="02040503050406030204" pitchFamily="18" charset="0"/>
                <a:ea typeface="Cambria" panose="02040503050406030204" pitchFamily="18" charset="0"/>
              </a:rPr>
              <a:t>Recognize Fraud, Waste and Abuse (FWA) in the Medicare Program</a:t>
            </a:r>
          </a:p>
        </p:txBody>
      </p:sp>
      <p:sp>
        <p:nvSpPr>
          <p:cNvPr id="3" name="TextBox 2">
            <a:extLst>
              <a:ext uri="{FF2B5EF4-FFF2-40B4-BE49-F238E27FC236}">
                <a16:creationId xmlns:a16="http://schemas.microsoft.com/office/drawing/2014/main" id="{6DB30ABE-BDD3-BAD0-97C4-EDE9DE14F269}"/>
              </a:ext>
            </a:extLst>
          </p:cNvPr>
          <p:cNvSpPr txBox="1"/>
          <p:nvPr/>
        </p:nvSpPr>
        <p:spPr>
          <a:xfrm>
            <a:off x="721977" y="1098458"/>
            <a:ext cx="11470023" cy="1754326"/>
          </a:xfrm>
          <a:prstGeom prst="rect">
            <a:avLst/>
          </a:prstGeom>
          <a:noFill/>
        </p:spPr>
        <p:txBody>
          <a:bodyPr wrap="square">
            <a:spAutoFit/>
          </a:bodyPr>
          <a:lstStyle/>
          <a:p>
            <a:pPr marL="285750" indent="-285750">
              <a:lnSpc>
                <a:spcPct val="100000"/>
              </a:lnSpc>
              <a:spcBef>
                <a:spcPts val="0"/>
              </a:spcBef>
              <a:buFont typeface="Wingdings" panose="05000000000000000000" pitchFamily="2" charset="2"/>
              <a:buChar char="§"/>
            </a:pPr>
            <a:r>
              <a:rPr lang="en-US" dirty="0">
                <a:solidFill>
                  <a:srgbClr val="5F357E"/>
                </a:solidFill>
              </a:rPr>
              <a:t>Every year billions of dollars are improperly spent because of FWA. It affects everyone—including you. This training will help you detect, correct, and prevent FWA. You are part of the solution.</a:t>
            </a:r>
          </a:p>
          <a:p>
            <a:pPr marL="285750" indent="-285750">
              <a:lnSpc>
                <a:spcPct val="100000"/>
              </a:lnSpc>
              <a:spcBef>
                <a:spcPts val="0"/>
              </a:spcBef>
              <a:buFont typeface="Wingdings" panose="05000000000000000000" pitchFamily="2" charset="2"/>
              <a:buChar char="§"/>
            </a:pPr>
            <a:endParaRPr lang="en-US" dirty="0">
              <a:solidFill>
                <a:srgbClr val="5F357E"/>
              </a:solidFill>
            </a:endParaRPr>
          </a:p>
          <a:p>
            <a:pPr marL="285750" indent="-285750">
              <a:lnSpc>
                <a:spcPct val="100000"/>
              </a:lnSpc>
              <a:spcBef>
                <a:spcPts val="0"/>
              </a:spcBef>
              <a:buFont typeface="Wingdings" panose="05000000000000000000" pitchFamily="2" charset="2"/>
              <a:buChar char="§"/>
            </a:pPr>
            <a:r>
              <a:rPr lang="en-US" dirty="0">
                <a:solidFill>
                  <a:srgbClr val="5F357E"/>
                </a:solidFill>
              </a:rPr>
              <a:t>Combating FWA is everyone’s responsibility! As an individual who provides health or administrative services for Medicare enrollees, every action you take potentially affects Medicare enrollees, the Medicare Program, or the Medicare Trust Fund.</a:t>
            </a:r>
          </a:p>
        </p:txBody>
      </p:sp>
    </p:spTree>
    <p:extLst>
      <p:ext uri="{BB962C8B-B14F-4D97-AF65-F5344CB8AC3E}">
        <p14:creationId xmlns:p14="http://schemas.microsoft.com/office/powerpoint/2010/main" val="32864439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49DB3-4B2F-64F7-A52A-4B03C2B94AB9}"/>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0A4363AC-D43B-73D0-7EEB-3544582AD931}"/>
              </a:ext>
            </a:extLst>
          </p:cNvPr>
          <p:cNvSpPr>
            <a:spLocks noGrp="1"/>
          </p:cNvSpPr>
          <p:nvPr>
            <p:ph type="title"/>
          </p:nvPr>
        </p:nvSpPr>
        <p:spPr>
          <a:xfrm>
            <a:off x="721977" y="92149"/>
            <a:ext cx="10515600" cy="674583"/>
          </a:xfrm>
        </p:spPr>
        <p:txBody>
          <a:bodyPr>
            <a:normAutofit/>
          </a:bodyPr>
          <a:lstStyle/>
          <a:p>
            <a:r>
              <a:rPr lang="en-US" sz="2800" b="1" dirty="0">
                <a:latin typeface="Cambria" panose="02040503050406030204" pitchFamily="18" charset="0"/>
                <a:ea typeface="Cambria" panose="02040503050406030204" pitchFamily="18" charset="0"/>
              </a:rPr>
              <a:t>FWA Differences - Fraud</a:t>
            </a:r>
          </a:p>
        </p:txBody>
      </p:sp>
      <p:sp>
        <p:nvSpPr>
          <p:cNvPr id="3" name="TextBox 2">
            <a:extLst>
              <a:ext uri="{FF2B5EF4-FFF2-40B4-BE49-F238E27FC236}">
                <a16:creationId xmlns:a16="http://schemas.microsoft.com/office/drawing/2014/main" id="{43E086B2-6324-FE73-BDF7-E13386376A96}"/>
              </a:ext>
            </a:extLst>
          </p:cNvPr>
          <p:cNvSpPr txBox="1"/>
          <p:nvPr/>
        </p:nvSpPr>
        <p:spPr>
          <a:xfrm>
            <a:off x="721977" y="619064"/>
            <a:ext cx="11470023" cy="5170646"/>
          </a:xfrm>
          <a:prstGeom prst="rect">
            <a:avLst/>
          </a:prstGeom>
          <a:noFill/>
        </p:spPr>
        <p:txBody>
          <a:bodyPr wrap="square">
            <a:spAutoFit/>
          </a:bodyPr>
          <a:lstStyle/>
          <a:p>
            <a:r>
              <a:rPr lang="en-US" sz="1500" b="1" dirty="0">
                <a:solidFill>
                  <a:srgbClr val="5F357E"/>
                </a:solidFill>
                <a:ea typeface="Arial" panose="020B0604020202020204" pitchFamily="34" charset="0"/>
              </a:rPr>
              <a:t>Fraud</a:t>
            </a:r>
          </a:p>
          <a:p>
            <a:r>
              <a:rPr lang="en-US" sz="1500" dirty="0">
                <a:solidFill>
                  <a:srgbClr val="5F357E"/>
                </a:solidFill>
                <a:ea typeface="Arial" panose="020B0604020202020204" pitchFamily="34" charset="0"/>
              </a:rPr>
              <a:t>Fraud is knowingly and willfully executing, or attempting to execute, a scheme or artifice to defraud any health care benefit program or to obtain, by means of false or fraudulent pretenses, representations, or promises, any of the money or property owned by, or under the custody or control of, any health care benefit program. </a:t>
            </a:r>
          </a:p>
          <a:p>
            <a:endParaRPr lang="en-US" sz="1500" dirty="0">
              <a:solidFill>
                <a:srgbClr val="5F357E"/>
              </a:solidFill>
              <a:ea typeface="Arial" panose="020B0604020202020204" pitchFamily="34" charset="0"/>
            </a:endParaRPr>
          </a:p>
          <a:p>
            <a:r>
              <a:rPr lang="en-US" sz="1500" dirty="0">
                <a:solidFill>
                  <a:srgbClr val="5F357E"/>
                </a:solidFill>
                <a:ea typeface="Arial" panose="020B0604020202020204" pitchFamily="34" charset="0"/>
              </a:rPr>
              <a:t>The Health Care Fraud Statute makes it a criminal offense to knowingly and willfully execute a scheme to defraud a health care benefit program. Health care fraud is punishable by imprisonment up to 10 years. It is also subject to criminal fines up to $250,000. In other words, fraud is intentionally submitting false information to the Government or a Government contractor to get money or a benefit.</a:t>
            </a:r>
          </a:p>
          <a:p>
            <a:endParaRPr lang="en-US" sz="1500" dirty="0">
              <a:solidFill>
                <a:srgbClr val="5F357E"/>
              </a:solidFill>
              <a:ea typeface="Arial" panose="020B0604020202020204" pitchFamily="34" charset="0"/>
            </a:endParaRPr>
          </a:p>
          <a:p>
            <a:r>
              <a:rPr lang="en-US" sz="1500" dirty="0">
                <a:solidFill>
                  <a:srgbClr val="5F357E"/>
                </a:solidFill>
              </a:rPr>
              <a:t>Examples of actions that may constitute Medicare fraud include:</a:t>
            </a:r>
          </a:p>
          <a:p>
            <a:pPr marL="285750" indent="-285750">
              <a:lnSpc>
                <a:spcPct val="100000"/>
              </a:lnSpc>
              <a:spcBef>
                <a:spcPts val="0"/>
              </a:spcBef>
              <a:buFont typeface="Wingdings" panose="05000000000000000000" pitchFamily="2" charset="2"/>
              <a:buChar char="§"/>
            </a:pPr>
            <a:r>
              <a:rPr lang="en-US" sz="1500" dirty="0">
                <a:solidFill>
                  <a:srgbClr val="5F357E"/>
                </a:solidFill>
              </a:rPr>
              <a:t>Knowingly billing for services not furnished or supplies not provided, including billing Medicare for appointments the patient failed to keep</a:t>
            </a:r>
          </a:p>
          <a:p>
            <a:pPr marL="285750" indent="-285750">
              <a:lnSpc>
                <a:spcPct val="100000"/>
              </a:lnSpc>
              <a:spcBef>
                <a:spcPts val="0"/>
              </a:spcBef>
              <a:buFont typeface="Wingdings" panose="05000000000000000000" pitchFamily="2" charset="2"/>
              <a:buChar char="§"/>
            </a:pPr>
            <a:r>
              <a:rPr lang="en-US" sz="1500" dirty="0">
                <a:solidFill>
                  <a:srgbClr val="5F357E"/>
                </a:solidFill>
              </a:rPr>
              <a:t>Billing for nonexistent prescriptions</a:t>
            </a:r>
          </a:p>
          <a:p>
            <a:pPr marL="285750" indent="-285750">
              <a:lnSpc>
                <a:spcPct val="100000"/>
              </a:lnSpc>
              <a:spcBef>
                <a:spcPts val="0"/>
              </a:spcBef>
              <a:buFont typeface="Wingdings" panose="05000000000000000000" pitchFamily="2" charset="2"/>
              <a:buChar char="§"/>
            </a:pPr>
            <a:r>
              <a:rPr lang="en-US" sz="1500" dirty="0">
                <a:solidFill>
                  <a:srgbClr val="5F357E"/>
                </a:solidFill>
              </a:rPr>
              <a:t>Knowingly altering claim forms, medical records, or receipts to receive a higher payment </a:t>
            </a:r>
          </a:p>
          <a:p>
            <a:pPr marL="285750" indent="-285750">
              <a:lnSpc>
                <a:spcPct val="100000"/>
              </a:lnSpc>
              <a:spcBef>
                <a:spcPts val="0"/>
              </a:spcBef>
              <a:buFont typeface="Wingdings" panose="05000000000000000000" pitchFamily="2" charset="2"/>
              <a:buChar char="§"/>
            </a:pPr>
            <a:r>
              <a:rPr lang="en-US" sz="1500" dirty="0">
                <a:solidFill>
                  <a:srgbClr val="5F357E"/>
                </a:solidFill>
              </a:rPr>
              <a:t>Examples of actions that may constitute Medicare waste include:</a:t>
            </a:r>
          </a:p>
          <a:p>
            <a:pPr marL="742950" lvl="1" indent="-285750">
              <a:buFont typeface="Wingdings" panose="05000000000000000000" pitchFamily="2" charset="2"/>
              <a:buChar char="§"/>
            </a:pPr>
            <a:r>
              <a:rPr lang="en-US" sz="1500" dirty="0">
                <a:solidFill>
                  <a:srgbClr val="5F357E"/>
                </a:solidFill>
              </a:rPr>
              <a:t>Conducting excessive office visits or writing excessive prescriptions</a:t>
            </a:r>
          </a:p>
          <a:p>
            <a:pPr marL="742950" lvl="1" indent="-285750">
              <a:buFont typeface="Wingdings" panose="05000000000000000000" pitchFamily="2" charset="2"/>
              <a:buChar char="§"/>
            </a:pPr>
            <a:r>
              <a:rPr lang="en-US" sz="1500" dirty="0">
                <a:solidFill>
                  <a:srgbClr val="5F357E"/>
                </a:solidFill>
              </a:rPr>
              <a:t>Prescribing more medications than necessary for treating a specific condition</a:t>
            </a:r>
          </a:p>
          <a:p>
            <a:pPr marL="742950" lvl="1" indent="-285750">
              <a:buFont typeface="Wingdings" panose="05000000000000000000" pitchFamily="2" charset="2"/>
              <a:buChar char="§"/>
            </a:pPr>
            <a:r>
              <a:rPr lang="en-US" sz="1500" dirty="0">
                <a:solidFill>
                  <a:srgbClr val="5F357E"/>
                </a:solidFill>
              </a:rPr>
              <a:t>Ordering excessive laboratory tests</a:t>
            </a:r>
          </a:p>
          <a:p>
            <a:pPr marL="742950" lvl="1" indent="-285750">
              <a:buFont typeface="Wingdings" panose="05000000000000000000" pitchFamily="2" charset="2"/>
              <a:buChar char="§"/>
            </a:pPr>
            <a:r>
              <a:rPr lang="en-US" sz="1500" dirty="0">
                <a:solidFill>
                  <a:srgbClr val="5F357E"/>
                </a:solidFill>
              </a:rPr>
              <a:t>Examples of actions that may constitute Medicare abuse include:</a:t>
            </a:r>
          </a:p>
          <a:p>
            <a:pPr marL="742950" lvl="1" indent="-285750">
              <a:buFont typeface="Wingdings" panose="05000000000000000000" pitchFamily="2" charset="2"/>
              <a:buChar char="§"/>
            </a:pPr>
            <a:r>
              <a:rPr lang="en-US" sz="1500" dirty="0">
                <a:solidFill>
                  <a:srgbClr val="5F357E"/>
                </a:solidFill>
              </a:rPr>
              <a:t>Unknowingly billing for unnecessary medical services</a:t>
            </a:r>
          </a:p>
          <a:p>
            <a:pPr marL="742950" lvl="1" indent="-285750">
              <a:buFont typeface="Wingdings" panose="05000000000000000000" pitchFamily="2" charset="2"/>
              <a:buChar char="§"/>
            </a:pPr>
            <a:r>
              <a:rPr lang="en-US" sz="1500" dirty="0">
                <a:solidFill>
                  <a:srgbClr val="5F357E"/>
                </a:solidFill>
              </a:rPr>
              <a:t>Unknowingly billing for brand name drugs when generics are dispensed</a:t>
            </a:r>
          </a:p>
          <a:p>
            <a:pPr marL="742950" lvl="1" indent="-285750">
              <a:buFont typeface="Wingdings" panose="05000000000000000000" pitchFamily="2" charset="2"/>
              <a:buChar char="§"/>
            </a:pPr>
            <a:r>
              <a:rPr lang="en-US" sz="1500" dirty="0">
                <a:solidFill>
                  <a:srgbClr val="5F357E"/>
                </a:solidFill>
              </a:rPr>
              <a:t>Unknowingly excessively charging for services or supplies</a:t>
            </a:r>
          </a:p>
          <a:p>
            <a:pPr marL="742950" lvl="1" indent="-285750">
              <a:buFont typeface="Wingdings" panose="05000000000000000000" pitchFamily="2" charset="2"/>
              <a:buChar char="§"/>
            </a:pPr>
            <a:r>
              <a:rPr lang="en-US" sz="1500" dirty="0">
                <a:solidFill>
                  <a:srgbClr val="5F357E"/>
                </a:solidFill>
              </a:rPr>
              <a:t>Unknowingly misusing codes on a claim, such as upcoding or unbundling codes</a:t>
            </a:r>
          </a:p>
        </p:txBody>
      </p:sp>
    </p:spTree>
    <p:extLst>
      <p:ext uri="{BB962C8B-B14F-4D97-AF65-F5344CB8AC3E}">
        <p14:creationId xmlns:p14="http://schemas.microsoft.com/office/powerpoint/2010/main" val="4592516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A212B8-1452-47B7-85B6-7C5D051B86BC}"/>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1929BA15-18E6-6C11-8E57-E0337B74B514}"/>
              </a:ext>
            </a:extLst>
          </p:cNvPr>
          <p:cNvSpPr>
            <a:spLocks noGrp="1"/>
          </p:cNvSpPr>
          <p:nvPr>
            <p:ph type="title"/>
          </p:nvPr>
        </p:nvSpPr>
        <p:spPr>
          <a:xfrm>
            <a:off x="721977" y="92149"/>
            <a:ext cx="10515600" cy="674583"/>
          </a:xfrm>
        </p:spPr>
        <p:txBody>
          <a:bodyPr>
            <a:normAutofit/>
          </a:bodyPr>
          <a:lstStyle/>
          <a:p>
            <a:r>
              <a:rPr lang="en-US" sz="2800" b="1" dirty="0">
                <a:latin typeface="Cambria" panose="02040503050406030204" pitchFamily="18" charset="0"/>
                <a:ea typeface="Cambria" panose="02040503050406030204" pitchFamily="18" charset="0"/>
              </a:rPr>
              <a:t>FWA Differences - Waste</a:t>
            </a:r>
          </a:p>
        </p:txBody>
      </p:sp>
      <p:sp>
        <p:nvSpPr>
          <p:cNvPr id="3" name="TextBox 2">
            <a:extLst>
              <a:ext uri="{FF2B5EF4-FFF2-40B4-BE49-F238E27FC236}">
                <a16:creationId xmlns:a16="http://schemas.microsoft.com/office/drawing/2014/main" id="{6BB4A0CD-0A30-82C6-D8A1-8E14855F61DA}"/>
              </a:ext>
            </a:extLst>
          </p:cNvPr>
          <p:cNvSpPr txBox="1"/>
          <p:nvPr/>
        </p:nvSpPr>
        <p:spPr>
          <a:xfrm>
            <a:off x="721977" y="766732"/>
            <a:ext cx="11470023" cy="3477875"/>
          </a:xfrm>
          <a:prstGeom prst="rect">
            <a:avLst/>
          </a:prstGeom>
          <a:noFill/>
        </p:spPr>
        <p:txBody>
          <a:bodyPr wrap="square">
            <a:spAutoFit/>
          </a:bodyPr>
          <a:lstStyle/>
          <a:p>
            <a:r>
              <a:rPr lang="en-US" sz="2000" b="1" dirty="0">
                <a:solidFill>
                  <a:srgbClr val="5F357E"/>
                </a:solidFill>
              </a:rPr>
              <a:t>Waste </a:t>
            </a:r>
          </a:p>
          <a:p>
            <a:r>
              <a:rPr lang="en-US" sz="2000" dirty="0">
                <a:solidFill>
                  <a:srgbClr val="5F357E"/>
                </a:solidFill>
              </a:rPr>
              <a:t>Waste includes practices that, directly or indirectly, result in unnecessary costs to the Medicare Program, such as overusing services. Waste is generally not considered to be caused by criminally negligent actions but rather by the misuse of resources.</a:t>
            </a:r>
          </a:p>
          <a:p>
            <a:endParaRPr lang="en-US" sz="2000" dirty="0">
              <a:solidFill>
                <a:srgbClr val="5F357E"/>
              </a:solidFill>
            </a:endParaRPr>
          </a:p>
          <a:p>
            <a:r>
              <a:rPr lang="en-US" sz="2000" dirty="0">
                <a:solidFill>
                  <a:srgbClr val="5F357E"/>
                </a:solidFill>
              </a:rPr>
              <a:t>Examples:</a:t>
            </a:r>
          </a:p>
          <a:p>
            <a:pPr marL="285750" indent="-285750">
              <a:buFont typeface="Wingdings" panose="05000000000000000000" pitchFamily="2" charset="2"/>
              <a:buChar char="§"/>
            </a:pPr>
            <a:r>
              <a:rPr lang="en-US" sz="2000" dirty="0">
                <a:solidFill>
                  <a:srgbClr val="5F357E"/>
                </a:solidFill>
              </a:rPr>
              <a:t>Unnecessary medical tests or procedures that do not improve patient care.</a:t>
            </a:r>
          </a:p>
          <a:p>
            <a:pPr marL="285750" indent="-285750">
              <a:buFont typeface="Wingdings" panose="05000000000000000000" pitchFamily="2" charset="2"/>
              <a:buChar char="§"/>
            </a:pPr>
            <a:r>
              <a:rPr lang="en-US" sz="2000" dirty="0">
                <a:solidFill>
                  <a:srgbClr val="5F357E"/>
                </a:solidFill>
              </a:rPr>
              <a:t>Overutilization of services due to lack of medical necessity.</a:t>
            </a:r>
          </a:p>
          <a:p>
            <a:pPr marL="285750" indent="-285750">
              <a:buFont typeface="Wingdings" panose="05000000000000000000" pitchFamily="2" charset="2"/>
              <a:buChar char="§"/>
            </a:pPr>
            <a:r>
              <a:rPr lang="en-US" sz="2000" dirty="0">
                <a:solidFill>
                  <a:srgbClr val="5F357E"/>
                </a:solidFill>
              </a:rPr>
              <a:t>Administrative inefficiencies that result in unnecessary costs.</a:t>
            </a:r>
          </a:p>
          <a:p>
            <a:pPr marL="285750" indent="-285750">
              <a:buFont typeface="Wingdings" panose="05000000000000000000" pitchFamily="2" charset="2"/>
              <a:buChar char="§"/>
            </a:pPr>
            <a:r>
              <a:rPr lang="en-US" sz="2000" dirty="0">
                <a:solidFill>
                  <a:srgbClr val="5F357E"/>
                </a:solidFill>
              </a:rPr>
              <a:t>Excessive prescription drug costs due to brand name drugs when generic alternatives are available.</a:t>
            </a:r>
          </a:p>
          <a:p>
            <a:pPr marL="285750" indent="-285750">
              <a:buFont typeface="Wingdings" panose="05000000000000000000" pitchFamily="2" charset="2"/>
              <a:buChar char="§"/>
            </a:pPr>
            <a:r>
              <a:rPr lang="en-US" sz="2000" dirty="0">
                <a:solidFill>
                  <a:srgbClr val="5F357E"/>
                </a:solidFill>
              </a:rPr>
              <a:t>Inefficient handling of claims and paperwork that leads to delays and higher costs.</a:t>
            </a:r>
          </a:p>
        </p:txBody>
      </p:sp>
    </p:spTree>
    <p:extLst>
      <p:ext uri="{BB962C8B-B14F-4D97-AF65-F5344CB8AC3E}">
        <p14:creationId xmlns:p14="http://schemas.microsoft.com/office/powerpoint/2010/main" val="25604517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76EB1-5CE8-A8B5-9E2D-40A557210BF2}"/>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876875CD-1D4F-0485-F696-9538E11DACBA}"/>
              </a:ext>
            </a:extLst>
          </p:cNvPr>
          <p:cNvSpPr>
            <a:spLocks noGrp="1"/>
          </p:cNvSpPr>
          <p:nvPr>
            <p:ph type="title"/>
          </p:nvPr>
        </p:nvSpPr>
        <p:spPr>
          <a:xfrm>
            <a:off x="721977" y="92149"/>
            <a:ext cx="10515600" cy="674583"/>
          </a:xfrm>
        </p:spPr>
        <p:txBody>
          <a:bodyPr>
            <a:normAutofit/>
          </a:bodyPr>
          <a:lstStyle/>
          <a:p>
            <a:r>
              <a:rPr lang="en-US" sz="2800" b="1" dirty="0">
                <a:latin typeface="Cambria" panose="02040503050406030204" pitchFamily="18" charset="0"/>
                <a:ea typeface="Cambria" panose="02040503050406030204" pitchFamily="18" charset="0"/>
              </a:rPr>
              <a:t>FWA Differences - Abuse</a:t>
            </a:r>
          </a:p>
        </p:txBody>
      </p:sp>
      <p:sp>
        <p:nvSpPr>
          <p:cNvPr id="3" name="TextBox 2">
            <a:extLst>
              <a:ext uri="{FF2B5EF4-FFF2-40B4-BE49-F238E27FC236}">
                <a16:creationId xmlns:a16="http://schemas.microsoft.com/office/drawing/2014/main" id="{8B9B3D9C-7A80-D261-1445-F137987CEE0C}"/>
              </a:ext>
            </a:extLst>
          </p:cNvPr>
          <p:cNvSpPr txBox="1"/>
          <p:nvPr/>
        </p:nvSpPr>
        <p:spPr>
          <a:xfrm>
            <a:off x="721977" y="764359"/>
            <a:ext cx="11470023" cy="4801314"/>
          </a:xfrm>
          <a:prstGeom prst="rect">
            <a:avLst/>
          </a:prstGeom>
          <a:noFill/>
        </p:spPr>
        <p:txBody>
          <a:bodyPr wrap="square">
            <a:spAutoFit/>
          </a:bodyPr>
          <a:lstStyle/>
          <a:p>
            <a:r>
              <a:rPr lang="en-US" sz="1700" b="1" dirty="0">
                <a:solidFill>
                  <a:srgbClr val="5F357E"/>
                </a:solidFill>
              </a:rPr>
              <a:t>Abuse</a:t>
            </a:r>
          </a:p>
          <a:p>
            <a:r>
              <a:rPr lang="en-US" sz="1700" dirty="0">
                <a:solidFill>
                  <a:srgbClr val="5F357E"/>
                </a:solidFill>
              </a:rPr>
              <a:t>Abuse describes practices that may directly or indirectly result in unnecessary costs to the Medicare Program. Abuse includes any practice that does not provide patients with medically necessary services or meet professionally recognized standards of care</a:t>
            </a:r>
          </a:p>
          <a:p>
            <a:endParaRPr lang="en-US" sz="1700" dirty="0">
              <a:solidFill>
                <a:srgbClr val="5F357E"/>
              </a:solidFill>
            </a:endParaRPr>
          </a:p>
          <a:p>
            <a:r>
              <a:rPr lang="en-US" sz="1700" dirty="0">
                <a:solidFill>
                  <a:srgbClr val="5F357E"/>
                </a:solidFill>
              </a:rPr>
              <a:t>There are differences among fraud, waste, and abuse. One of the primary differences is intent and knowledge. Fraud requires intent to obtain payment and the knowledge that the actions are wrong. Waste and abuse may involve obtaining an improper payment or creating an unnecessary cost to the Medicare Program but do not require the same intent and knowledge.</a:t>
            </a:r>
          </a:p>
          <a:p>
            <a:endParaRPr lang="en-US" sz="1700" dirty="0">
              <a:solidFill>
                <a:srgbClr val="5F357E"/>
              </a:solidFill>
            </a:endParaRPr>
          </a:p>
          <a:p>
            <a:r>
              <a:rPr lang="en-US" sz="1700" i="1" dirty="0">
                <a:solidFill>
                  <a:srgbClr val="5F357E"/>
                </a:solidFill>
              </a:rPr>
              <a:t>Examples of Medicare abuse include:</a:t>
            </a:r>
          </a:p>
          <a:p>
            <a:pPr marL="342900" indent="-342900">
              <a:buFont typeface="Wingdings" panose="05000000000000000000" pitchFamily="2" charset="2"/>
              <a:buChar char="§"/>
            </a:pPr>
            <a:r>
              <a:rPr lang="en-US" sz="1700" dirty="0">
                <a:solidFill>
                  <a:srgbClr val="5F357E"/>
                </a:solidFill>
              </a:rPr>
              <a:t>Excessive or unnecessary in-home care services.</a:t>
            </a:r>
          </a:p>
          <a:p>
            <a:pPr marL="342900" indent="-342900">
              <a:buFont typeface="Wingdings" panose="05000000000000000000" pitchFamily="2" charset="2"/>
              <a:buChar char="§"/>
            </a:pPr>
            <a:r>
              <a:rPr lang="en-US" sz="1700" dirty="0">
                <a:solidFill>
                  <a:srgbClr val="5F357E"/>
                </a:solidFill>
              </a:rPr>
              <a:t>Charging for durable medical equipment (DME) that is not medically necessary.</a:t>
            </a:r>
          </a:p>
          <a:p>
            <a:pPr marL="342900" indent="-342900">
              <a:buFont typeface="Wingdings" panose="05000000000000000000" pitchFamily="2" charset="2"/>
              <a:buChar char="§"/>
            </a:pPr>
            <a:r>
              <a:rPr lang="en-US" sz="1700" dirty="0">
                <a:solidFill>
                  <a:srgbClr val="5F357E"/>
                </a:solidFill>
              </a:rPr>
              <a:t>Billing for services provided by unlicensed or unqualified individuals.</a:t>
            </a:r>
          </a:p>
          <a:p>
            <a:pPr marL="342900" indent="-342900">
              <a:buFont typeface="Wingdings" panose="05000000000000000000" pitchFamily="2" charset="2"/>
              <a:buChar char="§"/>
            </a:pPr>
            <a:r>
              <a:rPr lang="en-US" sz="1700" dirty="0">
                <a:solidFill>
                  <a:srgbClr val="5F357E"/>
                </a:solidFill>
              </a:rPr>
              <a:t>Failure to maintain accurate records or report cases of suspected fraud.</a:t>
            </a:r>
          </a:p>
          <a:p>
            <a:pPr marL="342900" indent="-342900">
              <a:buFont typeface="Wingdings" panose="05000000000000000000" pitchFamily="2" charset="2"/>
              <a:buChar char="§"/>
            </a:pPr>
            <a:r>
              <a:rPr lang="en-US" sz="1700" dirty="0">
                <a:solidFill>
                  <a:srgbClr val="5F357E"/>
                </a:solidFill>
              </a:rPr>
              <a:t>Double-billing, where a healthcare provider bills both Medicare and Medicaid for the same service, resulting in overpayment.</a:t>
            </a:r>
          </a:p>
          <a:p>
            <a:endParaRPr lang="en-US" sz="1700" dirty="0">
              <a:solidFill>
                <a:srgbClr val="5F357E"/>
              </a:solidFill>
            </a:endParaRPr>
          </a:p>
          <a:p>
            <a:r>
              <a:rPr lang="en-US" sz="1700" dirty="0">
                <a:solidFill>
                  <a:srgbClr val="5F357E"/>
                </a:solidFill>
                <a:ea typeface="Arial" panose="020B0604020202020204" pitchFamily="34" charset="0"/>
              </a:rPr>
              <a:t>For the definitions of fraud, waste, and abuse, refer to Section 20, </a:t>
            </a:r>
            <a:r>
              <a:rPr lang="en-US" sz="1700" u="sng" dirty="0">
                <a:solidFill>
                  <a:srgbClr val="5F357E"/>
                </a:solidFill>
                <a:ea typeface="Arial" panose="020B0604020202020204" pitchFamily="34" charset="0"/>
                <a:hlinkClick r:id="rId2">
                  <a:extLst>
                    <a:ext uri="{A12FA001-AC4F-418D-AE19-62706E023703}">
                      <ahyp:hlinkClr xmlns:ahyp="http://schemas.microsoft.com/office/drawing/2018/hyperlinkcolor" val="tx"/>
                    </a:ext>
                  </a:extLst>
                </a:hlinkClick>
              </a:rPr>
              <a:t>Chapter 21 of the Medicare</a:t>
            </a:r>
            <a:r>
              <a:rPr lang="en-US" sz="1700" dirty="0">
                <a:solidFill>
                  <a:srgbClr val="5F357E"/>
                </a:solidFill>
                <a:ea typeface="Arial" panose="020B0604020202020204" pitchFamily="34" charset="0"/>
              </a:rPr>
              <a:t> </a:t>
            </a:r>
            <a:r>
              <a:rPr lang="en-US" sz="1700" u="sng" dirty="0">
                <a:solidFill>
                  <a:srgbClr val="0563C1"/>
                </a:solidFill>
                <a:ea typeface="Arial" panose="020B0604020202020204" pitchFamily="34" charset="0"/>
                <a:hlinkClick r:id="rId2">
                  <a:extLst>
                    <a:ext uri="{A12FA001-AC4F-418D-AE19-62706E023703}">
                      <ahyp:hlinkClr xmlns:ahyp="http://schemas.microsoft.com/office/drawing/2018/hyperlinkcolor" val="tx"/>
                    </a:ext>
                  </a:extLst>
                </a:hlinkClick>
              </a:rPr>
              <a:t>Managed Care Manual</a:t>
            </a:r>
            <a:r>
              <a:rPr lang="en-US" sz="1700" dirty="0">
                <a:solidFill>
                  <a:srgbClr val="5F357E"/>
                </a:solidFill>
                <a:ea typeface="Arial" panose="020B0604020202020204" pitchFamily="34" charset="0"/>
                <a:hlinkClick r:id="rId2">
                  <a:extLst>
                    <a:ext uri="{A12FA001-AC4F-418D-AE19-62706E023703}">
                      <ahyp:hlinkClr xmlns:ahyp="http://schemas.microsoft.com/office/drawing/2018/hyperlinkcolor" val="tx"/>
                    </a:ext>
                  </a:extLst>
                </a:hlinkClick>
              </a:rPr>
              <a:t> </a:t>
            </a:r>
            <a:r>
              <a:rPr lang="en-US" sz="1700" dirty="0">
                <a:solidFill>
                  <a:srgbClr val="5F357E"/>
                </a:solidFill>
                <a:ea typeface="Arial" panose="020B0604020202020204" pitchFamily="34" charset="0"/>
              </a:rPr>
              <a:t>and </a:t>
            </a:r>
            <a:r>
              <a:rPr lang="en-US" sz="1700" u="sng" dirty="0">
                <a:solidFill>
                  <a:srgbClr val="5F357E"/>
                </a:solidFill>
                <a:ea typeface="Arial" panose="020B0604020202020204" pitchFamily="34" charset="0"/>
                <a:hlinkClick r:id="rId3">
                  <a:extLst>
                    <a:ext uri="{A12FA001-AC4F-418D-AE19-62706E023703}">
                      <ahyp:hlinkClr xmlns:ahyp="http://schemas.microsoft.com/office/drawing/2018/hyperlinkcolor" val="tx"/>
                    </a:ext>
                  </a:extLst>
                </a:hlinkClick>
              </a:rPr>
              <a:t>Chapter 9 of the</a:t>
            </a:r>
            <a:r>
              <a:rPr lang="en-US" sz="1700" dirty="0">
                <a:solidFill>
                  <a:srgbClr val="5F357E"/>
                </a:solidFill>
                <a:ea typeface="Arial" panose="020B0604020202020204" pitchFamily="34" charset="0"/>
              </a:rPr>
              <a:t> </a:t>
            </a:r>
            <a:r>
              <a:rPr lang="en-US" sz="1700" u="sng" dirty="0">
                <a:solidFill>
                  <a:srgbClr val="0563C1"/>
                </a:solidFill>
                <a:ea typeface="Arial" panose="020B0604020202020204" pitchFamily="34" charset="0"/>
                <a:hlinkClick r:id="rId3">
                  <a:extLst>
                    <a:ext uri="{A12FA001-AC4F-418D-AE19-62706E023703}">
                      <ahyp:hlinkClr xmlns:ahyp="http://schemas.microsoft.com/office/drawing/2018/hyperlinkcolor" val="tx"/>
                    </a:ext>
                  </a:extLst>
                </a:hlinkClick>
              </a:rPr>
              <a:t>Prescription Drug Benefit Manual</a:t>
            </a:r>
            <a:r>
              <a:rPr lang="en-US" sz="1700" dirty="0">
                <a:solidFill>
                  <a:srgbClr val="5F357E"/>
                </a:solidFill>
                <a:ea typeface="Arial" panose="020B0604020202020204" pitchFamily="34" charset="0"/>
                <a:hlinkClick r:id="rId3">
                  <a:extLst>
                    <a:ext uri="{A12FA001-AC4F-418D-AE19-62706E023703}">
                      <ahyp:hlinkClr xmlns:ahyp="http://schemas.microsoft.com/office/drawing/2018/hyperlinkcolor" val="tx"/>
                    </a:ext>
                  </a:extLst>
                </a:hlinkClick>
              </a:rPr>
              <a:t> </a:t>
            </a:r>
            <a:r>
              <a:rPr lang="en-US" sz="1700" dirty="0">
                <a:solidFill>
                  <a:srgbClr val="5F357E"/>
                </a:solidFill>
                <a:ea typeface="Arial" panose="020B0604020202020204" pitchFamily="34" charset="0"/>
              </a:rPr>
              <a:t>on the Centers for Medicare &amp; Medicaid Services (CMS) website.</a:t>
            </a:r>
          </a:p>
        </p:txBody>
      </p:sp>
    </p:spTree>
    <p:extLst>
      <p:ext uri="{BB962C8B-B14F-4D97-AF65-F5344CB8AC3E}">
        <p14:creationId xmlns:p14="http://schemas.microsoft.com/office/powerpoint/2010/main" val="12839973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4F951-B0E2-C36C-01DD-23E2D0F99DC6}"/>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0C0D77EF-BE3E-EE58-81BC-DF22B1B967FF}"/>
              </a:ext>
            </a:extLst>
          </p:cNvPr>
          <p:cNvSpPr>
            <a:spLocks noGrp="1"/>
          </p:cNvSpPr>
          <p:nvPr>
            <p:ph type="title"/>
          </p:nvPr>
        </p:nvSpPr>
        <p:spPr>
          <a:xfrm>
            <a:off x="721977" y="92149"/>
            <a:ext cx="10515600" cy="674583"/>
          </a:xfrm>
        </p:spPr>
        <p:txBody>
          <a:bodyPr>
            <a:normAutofit/>
          </a:bodyPr>
          <a:lstStyle/>
          <a:p>
            <a:r>
              <a:rPr lang="en-US" sz="2800" b="1" dirty="0">
                <a:latin typeface="Cambria" panose="02040503050406030204" pitchFamily="18" charset="0"/>
                <a:ea typeface="Cambria" panose="02040503050406030204" pitchFamily="18" charset="0"/>
              </a:rPr>
              <a:t>How to detect FWA</a:t>
            </a:r>
          </a:p>
        </p:txBody>
      </p:sp>
      <p:sp>
        <p:nvSpPr>
          <p:cNvPr id="3" name="TextBox 2">
            <a:extLst>
              <a:ext uri="{FF2B5EF4-FFF2-40B4-BE49-F238E27FC236}">
                <a16:creationId xmlns:a16="http://schemas.microsoft.com/office/drawing/2014/main" id="{8E26874A-1272-30EF-058C-D4E2DA62EE3F}"/>
              </a:ext>
            </a:extLst>
          </p:cNvPr>
          <p:cNvSpPr txBox="1"/>
          <p:nvPr/>
        </p:nvSpPr>
        <p:spPr>
          <a:xfrm>
            <a:off x="721977" y="764359"/>
            <a:ext cx="11470023" cy="3477875"/>
          </a:xfrm>
          <a:prstGeom prst="rect">
            <a:avLst/>
          </a:prstGeom>
          <a:noFill/>
        </p:spPr>
        <p:txBody>
          <a:bodyPr wrap="square">
            <a:spAutoFit/>
          </a:bodyPr>
          <a:lstStyle/>
          <a:p>
            <a:r>
              <a:rPr lang="en-US" sz="2000" dirty="0">
                <a:solidFill>
                  <a:srgbClr val="5F357E"/>
                </a:solidFill>
              </a:rPr>
              <a:t>To detect FWA, you need to know the law.</a:t>
            </a:r>
          </a:p>
          <a:p>
            <a:r>
              <a:rPr lang="en-US" sz="2000" dirty="0">
                <a:solidFill>
                  <a:srgbClr val="5F357E"/>
                </a:solidFill>
              </a:rPr>
              <a:t>The following pages provide high-level information about the following laws:</a:t>
            </a:r>
          </a:p>
          <a:p>
            <a:endParaRPr lang="en-US" sz="2000" dirty="0">
              <a:solidFill>
                <a:srgbClr val="5F357E"/>
              </a:solidFill>
            </a:endParaRPr>
          </a:p>
          <a:p>
            <a:pPr marL="285750" indent="-285750">
              <a:buFont typeface="Wingdings" panose="05000000000000000000" pitchFamily="2" charset="2"/>
              <a:buChar char="§"/>
            </a:pPr>
            <a:r>
              <a:rPr lang="en-US" sz="2000" dirty="0">
                <a:solidFill>
                  <a:srgbClr val="5F357E"/>
                </a:solidFill>
              </a:rPr>
              <a:t>Civil False Claims Act, Health Care Fraud Statute, and Criminal Fraud</a:t>
            </a:r>
          </a:p>
          <a:p>
            <a:pPr marL="285750" indent="-285750">
              <a:buFont typeface="Wingdings" panose="05000000000000000000" pitchFamily="2" charset="2"/>
              <a:buChar char="§"/>
            </a:pPr>
            <a:r>
              <a:rPr lang="en-US" sz="2000" dirty="0">
                <a:solidFill>
                  <a:srgbClr val="5F357E"/>
                </a:solidFill>
              </a:rPr>
              <a:t>Anti-Kickback Statute</a:t>
            </a:r>
          </a:p>
          <a:p>
            <a:pPr marL="285750" indent="-285750">
              <a:buFont typeface="Wingdings" panose="05000000000000000000" pitchFamily="2" charset="2"/>
              <a:buChar char="§"/>
            </a:pPr>
            <a:r>
              <a:rPr lang="en-US" sz="2000" dirty="0">
                <a:solidFill>
                  <a:srgbClr val="5F357E"/>
                </a:solidFill>
              </a:rPr>
              <a:t>Stark Statute (Physician Self-Referral Law)</a:t>
            </a:r>
          </a:p>
          <a:p>
            <a:pPr marL="285750" indent="-285750">
              <a:buFont typeface="Wingdings" panose="05000000000000000000" pitchFamily="2" charset="2"/>
              <a:buChar char="§"/>
            </a:pPr>
            <a:r>
              <a:rPr lang="en-US" sz="2000" dirty="0">
                <a:solidFill>
                  <a:srgbClr val="5F357E"/>
                </a:solidFill>
              </a:rPr>
              <a:t>Exclusion from all Federal health care programs</a:t>
            </a:r>
          </a:p>
          <a:p>
            <a:pPr marL="285750" indent="-285750">
              <a:buFont typeface="Wingdings" panose="05000000000000000000" pitchFamily="2" charset="2"/>
              <a:buChar char="§"/>
            </a:pPr>
            <a:r>
              <a:rPr lang="en-US" sz="2000" dirty="0">
                <a:solidFill>
                  <a:srgbClr val="5F357E"/>
                </a:solidFill>
              </a:rPr>
              <a:t>Health Insurance Portability and Accountability Act (HIPAA)</a:t>
            </a:r>
          </a:p>
          <a:p>
            <a:endParaRPr lang="en-US" sz="2000" dirty="0">
              <a:solidFill>
                <a:srgbClr val="5F357E"/>
              </a:solidFill>
            </a:endParaRPr>
          </a:p>
          <a:p>
            <a:r>
              <a:rPr lang="en-US" sz="2000" b="1" dirty="0">
                <a:solidFill>
                  <a:srgbClr val="5F357E"/>
                </a:solidFill>
              </a:rPr>
              <a:t>Penalties:</a:t>
            </a:r>
            <a:r>
              <a:rPr lang="en-US" sz="2000" dirty="0">
                <a:solidFill>
                  <a:srgbClr val="5F357E"/>
                </a:solidFill>
              </a:rPr>
              <a:t> Violating these laws may result in nonpayment of claims, Civil Monetary Penalties (CMP), exclusion from all Federal health care programs, and criminal and civil liability</a:t>
            </a:r>
          </a:p>
        </p:txBody>
      </p:sp>
    </p:spTree>
    <p:extLst>
      <p:ext uri="{BB962C8B-B14F-4D97-AF65-F5344CB8AC3E}">
        <p14:creationId xmlns:p14="http://schemas.microsoft.com/office/powerpoint/2010/main" val="12163148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DB7C8-19FA-AF6C-B4BD-C65E1A59BAD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BF6B28B7-59F6-B050-A3C7-CC3F302EC952}"/>
              </a:ext>
            </a:extLst>
          </p:cNvPr>
          <p:cNvSpPr>
            <a:spLocks noGrp="1"/>
          </p:cNvSpPr>
          <p:nvPr>
            <p:ph type="title"/>
          </p:nvPr>
        </p:nvSpPr>
        <p:spPr>
          <a:xfrm>
            <a:off x="721977" y="92149"/>
            <a:ext cx="10515600" cy="674583"/>
          </a:xfrm>
        </p:spPr>
        <p:txBody>
          <a:bodyPr>
            <a:normAutofit/>
          </a:bodyPr>
          <a:lstStyle/>
          <a:p>
            <a:r>
              <a:rPr lang="en-US" sz="2800" b="1" dirty="0">
                <a:latin typeface="Cambria" panose="02040503050406030204" pitchFamily="18" charset="0"/>
                <a:ea typeface="Cambria" panose="02040503050406030204" pitchFamily="18" charset="0"/>
              </a:rPr>
              <a:t>Federal Civil False Claims Act (FCA)</a:t>
            </a:r>
          </a:p>
        </p:txBody>
      </p:sp>
      <p:sp>
        <p:nvSpPr>
          <p:cNvPr id="3" name="TextBox 2">
            <a:extLst>
              <a:ext uri="{FF2B5EF4-FFF2-40B4-BE49-F238E27FC236}">
                <a16:creationId xmlns:a16="http://schemas.microsoft.com/office/drawing/2014/main" id="{2D3950D7-6C1A-C42A-2373-CBFF5639BB4B}"/>
              </a:ext>
            </a:extLst>
          </p:cNvPr>
          <p:cNvSpPr txBox="1"/>
          <p:nvPr/>
        </p:nvSpPr>
        <p:spPr>
          <a:xfrm>
            <a:off x="721977" y="648949"/>
            <a:ext cx="11470023" cy="5062924"/>
          </a:xfrm>
          <a:prstGeom prst="rect">
            <a:avLst/>
          </a:prstGeom>
          <a:noFill/>
        </p:spPr>
        <p:txBody>
          <a:bodyPr wrap="square">
            <a:spAutoFit/>
          </a:bodyPr>
          <a:lstStyle/>
          <a:p>
            <a:r>
              <a:rPr lang="en-US" sz="1700" dirty="0">
                <a:solidFill>
                  <a:srgbClr val="5F357E"/>
                </a:solidFill>
              </a:rPr>
              <a:t>The civil FCA, 31 United States Code (U.S.C.) Sections 3729–3733, protects the Federal Government from being overcharged or sold substandard goods or services. The civil FCA imposes civil liability on any person who knowingly submits, or causes the submission of, a false or fraudulent claim to the Federal Government.</a:t>
            </a:r>
          </a:p>
          <a:p>
            <a:endParaRPr lang="en-US" sz="1700" dirty="0">
              <a:solidFill>
                <a:srgbClr val="5F357E"/>
              </a:solidFill>
            </a:endParaRPr>
          </a:p>
          <a:p>
            <a:r>
              <a:rPr lang="en-US" sz="1700" dirty="0">
                <a:solidFill>
                  <a:srgbClr val="5F357E"/>
                </a:solidFill>
              </a:rPr>
              <a:t>The terms “</a:t>
            </a:r>
            <a:r>
              <a:rPr lang="en-US" sz="1700" b="1" dirty="0">
                <a:solidFill>
                  <a:srgbClr val="5F357E"/>
                </a:solidFill>
              </a:rPr>
              <a:t>knowing</a:t>
            </a:r>
            <a:r>
              <a:rPr lang="en-US" sz="1700" dirty="0">
                <a:solidFill>
                  <a:srgbClr val="5F357E"/>
                </a:solidFill>
              </a:rPr>
              <a:t>” and “</a:t>
            </a:r>
            <a:r>
              <a:rPr lang="en-US" sz="1700" b="1" dirty="0">
                <a:solidFill>
                  <a:srgbClr val="5F357E"/>
                </a:solidFill>
              </a:rPr>
              <a:t>knowingly</a:t>
            </a:r>
            <a:r>
              <a:rPr lang="en-US" sz="1700" dirty="0">
                <a:solidFill>
                  <a:srgbClr val="5F357E"/>
                </a:solidFill>
              </a:rPr>
              <a:t>” mean a person has actual knowledge of the information or acts</a:t>
            </a:r>
          </a:p>
          <a:p>
            <a:r>
              <a:rPr lang="en-US" sz="1700" dirty="0">
                <a:solidFill>
                  <a:srgbClr val="5F357E"/>
                </a:solidFill>
              </a:rPr>
              <a:t>in deliberate ignorance or reckless disregard of the truth or falsity of the information related to the</a:t>
            </a:r>
          </a:p>
          <a:p>
            <a:r>
              <a:rPr lang="en-US" sz="1700" dirty="0">
                <a:solidFill>
                  <a:srgbClr val="5F357E"/>
                </a:solidFill>
              </a:rPr>
              <a:t>claim. </a:t>
            </a:r>
            <a:r>
              <a:rPr lang="en-US" sz="1700" u="sng" dirty="0">
                <a:solidFill>
                  <a:srgbClr val="5F357E"/>
                </a:solidFill>
              </a:rPr>
              <a:t>No specific intent to defraud is required</a:t>
            </a:r>
            <a:r>
              <a:rPr lang="en-US" sz="1700" dirty="0">
                <a:solidFill>
                  <a:srgbClr val="5F357E"/>
                </a:solidFill>
              </a:rPr>
              <a:t> to violate the civil FCA. </a:t>
            </a:r>
          </a:p>
          <a:p>
            <a:endParaRPr lang="en-US" sz="1700" dirty="0">
              <a:solidFill>
                <a:srgbClr val="5F357E"/>
              </a:solidFill>
            </a:endParaRPr>
          </a:p>
          <a:p>
            <a:r>
              <a:rPr lang="en-US" sz="1700" b="1" i="1" dirty="0">
                <a:solidFill>
                  <a:srgbClr val="5F357E"/>
                </a:solidFill>
              </a:rPr>
              <a:t>Examples: </a:t>
            </a:r>
            <a:r>
              <a:rPr lang="en-US" sz="1700" i="1" dirty="0">
                <a:solidFill>
                  <a:srgbClr val="5F357E"/>
                </a:solidFill>
              </a:rPr>
              <a:t>A physician knowingly submits claims to Medicare for medical services not provided or for a higher level of medical services than actually provided</a:t>
            </a:r>
          </a:p>
          <a:p>
            <a:endParaRPr lang="en-US" sz="1700" dirty="0">
              <a:solidFill>
                <a:srgbClr val="5F357E"/>
              </a:solidFill>
            </a:endParaRPr>
          </a:p>
          <a:p>
            <a:r>
              <a:rPr lang="en-US" sz="1700" b="1" dirty="0">
                <a:solidFill>
                  <a:srgbClr val="5F357E"/>
                </a:solidFill>
              </a:rPr>
              <a:t>Penalties: </a:t>
            </a:r>
            <a:r>
              <a:rPr lang="en-US" sz="1700" dirty="0">
                <a:solidFill>
                  <a:srgbClr val="5F357E"/>
                </a:solidFill>
                <a:latin typeface="Segoe UI" panose="020B0502040204020203" pitchFamily="34" charset="0"/>
              </a:rPr>
              <a:t>Civil penalties for violating the civil FCA may include recovery of up to three times the amount of damages sustained by the Government as a result of the false claims, plus financial penalties per false claim filed. </a:t>
            </a:r>
            <a:r>
              <a:rPr lang="en-US" sz="1700" dirty="0">
                <a:solidFill>
                  <a:srgbClr val="5F357E"/>
                </a:solidFill>
              </a:rPr>
              <a:t>Criminal penalties for violating the civil FCA may include recovery of up to three times the amount of damages sustained by the Government as a result of the false claims. For any violations that occurred after November 2, 2015, but that are assessed after February 12, 2024, the adjusted penalties will be applied. The minimum False Claims Act penalty will increase from $13,508 to $13,946 per claim, and the maximum penalty will increase from $27,018 to $27,894 per claim.</a:t>
            </a:r>
          </a:p>
          <a:p>
            <a:r>
              <a:rPr lang="en-US" sz="1700" dirty="0">
                <a:solidFill>
                  <a:srgbClr val="5F357E"/>
                </a:solidFill>
              </a:rPr>
              <a:t>Additionally, under the criminal FCA, 18 U.S.C. Section 287, financial penalties include up to $250,000 for individuals and $500,000 for organizations</a:t>
            </a:r>
            <a:r>
              <a:rPr lang="en-US" sz="1700" b="1" dirty="0">
                <a:solidFill>
                  <a:srgbClr val="5F357E"/>
                </a:solidFill>
              </a:rPr>
              <a:t> </a:t>
            </a:r>
            <a:r>
              <a:rPr lang="en-US" sz="1700" dirty="0">
                <a:solidFill>
                  <a:srgbClr val="5F357E"/>
                </a:solidFill>
              </a:rPr>
              <a:t>for submitting false, fictitious, or fraudulent claims, including fines, imprisonment, or both.</a:t>
            </a:r>
          </a:p>
        </p:txBody>
      </p:sp>
    </p:spTree>
    <p:extLst>
      <p:ext uri="{BB962C8B-B14F-4D97-AF65-F5344CB8AC3E}">
        <p14:creationId xmlns:p14="http://schemas.microsoft.com/office/powerpoint/2010/main" val="30945226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3A3BA-0DB9-CFCF-3B8D-CDA79065FAE3}"/>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F090EC04-9FF4-63C1-6D0D-98E81DF53699}"/>
              </a:ext>
            </a:extLst>
          </p:cNvPr>
          <p:cNvSpPr>
            <a:spLocks noGrp="1"/>
          </p:cNvSpPr>
          <p:nvPr>
            <p:ph type="title"/>
          </p:nvPr>
        </p:nvSpPr>
        <p:spPr>
          <a:xfrm>
            <a:off x="721977" y="92149"/>
            <a:ext cx="10515600" cy="674583"/>
          </a:xfrm>
        </p:spPr>
        <p:txBody>
          <a:bodyPr>
            <a:normAutofit/>
          </a:bodyPr>
          <a:lstStyle/>
          <a:p>
            <a:r>
              <a:rPr lang="en-US" sz="2800" b="1" dirty="0">
                <a:latin typeface="Cambria" panose="02040503050406030204" pitchFamily="18" charset="0"/>
                <a:ea typeface="Cambria" panose="02040503050406030204" pitchFamily="18" charset="0"/>
              </a:rPr>
              <a:t>Anti-Kickback Statute (AKS)</a:t>
            </a:r>
          </a:p>
        </p:txBody>
      </p:sp>
      <p:sp>
        <p:nvSpPr>
          <p:cNvPr id="3" name="TextBox 2">
            <a:extLst>
              <a:ext uri="{FF2B5EF4-FFF2-40B4-BE49-F238E27FC236}">
                <a16:creationId xmlns:a16="http://schemas.microsoft.com/office/drawing/2014/main" id="{E34DFCB9-CCDD-259E-08E0-802DEC49ACD2}"/>
              </a:ext>
            </a:extLst>
          </p:cNvPr>
          <p:cNvSpPr txBox="1"/>
          <p:nvPr/>
        </p:nvSpPr>
        <p:spPr>
          <a:xfrm>
            <a:off x="721977" y="870891"/>
            <a:ext cx="11470023" cy="4247317"/>
          </a:xfrm>
          <a:prstGeom prst="rect">
            <a:avLst/>
          </a:prstGeom>
          <a:noFill/>
        </p:spPr>
        <p:txBody>
          <a:bodyPr wrap="square">
            <a:spAutoFit/>
          </a:bodyPr>
          <a:lstStyle/>
          <a:p>
            <a:r>
              <a:rPr lang="en-US" dirty="0">
                <a:solidFill>
                  <a:srgbClr val="5F357E"/>
                </a:solidFill>
              </a:rPr>
              <a:t>The AKS, 42 U.S.C. Section 1320a-7b(b), makes it a crime to knowingly and willfully offer, pay, solicit, or receive any remuneration directly or indirectly to induce or reward patient referrals or the generation of business involving any item or service reimbursable by a Federal health care program. When a provider offers, pays, solicits, or receives unlawful remuneration, the provider violates the AKS</a:t>
            </a:r>
          </a:p>
          <a:p>
            <a:endParaRPr lang="en-US" dirty="0">
              <a:solidFill>
                <a:srgbClr val="5F357E"/>
              </a:solidFill>
            </a:endParaRPr>
          </a:p>
          <a:p>
            <a:r>
              <a:rPr lang="en-US" dirty="0">
                <a:solidFill>
                  <a:srgbClr val="5F357E"/>
                </a:solidFill>
              </a:rPr>
              <a:t>Remuneration includes anything of value, such as  cash, free rent, expensive hotel stays and meals, and excessive compensation for medical directorships or consultancies</a:t>
            </a:r>
          </a:p>
          <a:p>
            <a:endParaRPr lang="en-US" dirty="0">
              <a:solidFill>
                <a:srgbClr val="5F357E"/>
              </a:solidFill>
            </a:endParaRPr>
          </a:p>
          <a:p>
            <a:r>
              <a:rPr lang="en-US" dirty="0">
                <a:solidFill>
                  <a:srgbClr val="5F357E"/>
                </a:solidFill>
              </a:rPr>
              <a:t>Example: A provider receives cash or below-fair-market-value rent for medical office space in exchange for referrals</a:t>
            </a:r>
          </a:p>
          <a:p>
            <a:endParaRPr lang="en-US" dirty="0">
              <a:solidFill>
                <a:srgbClr val="5F357E"/>
              </a:solidFill>
            </a:endParaRPr>
          </a:p>
          <a:p>
            <a:r>
              <a:rPr lang="en-US" dirty="0">
                <a:solidFill>
                  <a:srgbClr val="5F357E"/>
                </a:solidFill>
              </a:rPr>
              <a:t>Penalties: Criminal penalties and administrative sanctions for violating the AKS may include fines,</a:t>
            </a:r>
          </a:p>
          <a:p>
            <a:r>
              <a:rPr lang="en-US" dirty="0">
                <a:solidFill>
                  <a:srgbClr val="5F357E"/>
                </a:solidFill>
              </a:rPr>
              <a:t>imprisonment, and exclusion from participation in the Federal health care program. Under the CMPL,</a:t>
            </a:r>
          </a:p>
          <a:p>
            <a:r>
              <a:rPr lang="en-US" dirty="0">
                <a:solidFill>
                  <a:srgbClr val="5F357E"/>
                </a:solidFill>
              </a:rPr>
              <a:t>penalties for violating the AKS may include three times the amount of the kickback, plus up to</a:t>
            </a:r>
          </a:p>
          <a:p>
            <a:r>
              <a:rPr lang="en-US" dirty="0">
                <a:solidFill>
                  <a:srgbClr val="5F357E"/>
                </a:solidFill>
              </a:rPr>
              <a:t>$100,000 per kickback. Civil penalties include fines of up to $50,000 per violation and three times the amount of the kickback.</a:t>
            </a:r>
          </a:p>
        </p:txBody>
      </p:sp>
    </p:spTree>
    <p:extLst>
      <p:ext uri="{BB962C8B-B14F-4D97-AF65-F5344CB8AC3E}">
        <p14:creationId xmlns:p14="http://schemas.microsoft.com/office/powerpoint/2010/main" val="33254708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3E4F2-EDE2-ECA6-D7E2-73E9E5D9359E}"/>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A7343722-1A2A-47FA-84EE-AA3E4A3A23FB}"/>
              </a:ext>
            </a:extLst>
          </p:cNvPr>
          <p:cNvSpPr>
            <a:spLocks noGrp="1"/>
          </p:cNvSpPr>
          <p:nvPr>
            <p:ph type="title"/>
          </p:nvPr>
        </p:nvSpPr>
        <p:spPr>
          <a:xfrm>
            <a:off x="721977" y="92149"/>
            <a:ext cx="10515600" cy="674583"/>
          </a:xfrm>
        </p:spPr>
        <p:txBody>
          <a:bodyPr>
            <a:normAutofit/>
          </a:bodyPr>
          <a:lstStyle/>
          <a:p>
            <a:r>
              <a:rPr lang="en-US" sz="2800" b="1" dirty="0">
                <a:latin typeface="Cambria" panose="02040503050406030204" pitchFamily="18" charset="0"/>
                <a:ea typeface="Cambria" panose="02040503050406030204" pitchFamily="18" charset="0"/>
              </a:rPr>
              <a:t>Whistleblower</a:t>
            </a:r>
          </a:p>
        </p:txBody>
      </p:sp>
      <p:sp>
        <p:nvSpPr>
          <p:cNvPr id="3" name="TextBox 2">
            <a:extLst>
              <a:ext uri="{FF2B5EF4-FFF2-40B4-BE49-F238E27FC236}">
                <a16:creationId xmlns:a16="http://schemas.microsoft.com/office/drawing/2014/main" id="{7DCF7AF5-02AC-3D17-0F60-8BE73B097D47}"/>
              </a:ext>
            </a:extLst>
          </p:cNvPr>
          <p:cNvSpPr txBox="1"/>
          <p:nvPr/>
        </p:nvSpPr>
        <p:spPr>
          <a:xfrm>
            <a:off x="721977" y="843677"/>
            <a:ext cx="11470023" cy="2585323"/>
          </a:xfrm>
          <a:prstGeom prst="rect">
            <a:avLst/>
          </a:prstGeom>
          <a:noFill/>
        </p:spPr>
        <p:txBody>
          <a:bodyPr wrap="square">
            <a:spAutoFit/>
          </a:bodyPr>
          <a:lstStyle/>
          <a:p>
            <a:pPr marL="342900" indent="-342900">
              <a:lnSpc>
                <a:spcPct val="100000"/>
              </a:lnSpc>
              <a:spcBef>
                <a:spcPts val="0"/>
              </a:spcBef>
              <a:buFont typeface="Wingdings" panose="05000000000000000000" pitchFamily="2" charset="2"/>
              <a:buChar char="§"/>
            </a:pPr>
            <a:r>
              <a:rPr lang="en-US" dirty="0">
                <a:solidFill>
                  <a:srgbClr val="5F357E"/>
                </a:solidFill>
              </a:rPr>
              <a:t>A whistleblower is a person who exposes information or activity that is deemed illegal, dishonest, or violates professional or clinical standards. </a:t>
            </a:r>
          </a:p>
          <a:p>
            <a:pPr marL="342900" indent="-342900">
              <a:lnSpc>
                <a:spcPct val="100000"/>
              </a:lnSpc>
              <a:spcBef>
                <a:spcPts val="0"/>
              </a:spcBef>
              <a:buFont typeface="Wingdings" panose="05000000000000000000" pitchFamily="2" charset="2"/>
              <a:buChar char="§"/>
            </a:pPr>
            <a:endParaRPr lang="en-US" dirty="0">
              <a:solidFill>
                <a:srgbClr val="5F357E"/>
              </a:solidFill>
            </a:endParaRPr>
          </a:p>
          <a:p>
            <a:pPr marL="342900" indent="-342900">
              <a:lnSpc>
                <a:spcPct val="100000"/>
              </a:lnSpc>
              <a:spcBef>
                <a:spcPts val="0"/>
              </a:spcBef>
              <a:buFont typeface="Wingdings" panose="05000000000000000000" pitchFamily="2" charset="2"/>
              <a:buChar char="§"/>
            </a:pPr>
            <a:r>
              <a:rPr lang="en-US" dirty="0">
                <a:solidFill>
                  <a:srgbClr val="5F357E"/>
                </a:solidFill>
              </a:rPr>
              <a:t>Whistleblowers are protected by state and federal law. Any Persons who report false claims or bring legal actions to recover money paid on false claims are protected from retaliation.</a:t>
            </a:r>
          </a:p>
          <a:p>
            <a:pPr marL="342900" indent="-342900">
              <a:lnSpc>
                <a:spcPct val="100000"/>
              </a:lnSpc>
              <a:spcBef>
                <a:spcPts val="0"/>
              </a:spcBef>
              <a:buFont typeface="Wingdings" panose="05000000000000000000" pitchFamily="2" charset="2"/>
              <a:buChar char="§"/>
            </a:pPr>
            <a:endParaRPr lang="en-US" dirty="0">
              <a:solidFill>
                <a:srgbClr val="5F357E"/>
              </a:solidFill>
            </a:endParaRPr>
          </a:p>
          <a:p>
            <a:pPr marL="342900" indent="-342900">
              <a:lnSpc>
                <a:spcPct val="100000"/>
              </a:lnSpc>
              <a:spcBef>
                <a:spcPts val="0"/>
              </a:spcBef>
              <a:buFont typeface="Wingdings" panose="05000000000000000000" pitchFamily="2" charset="2"/>
              <a:buChar char="§"/>
            </a:pPr>
            <a:r>
              <a:rPr lang="en-US" dirty="0">
                <a:solidFill>
                  <a:srgbClr val="5F357E"/>
                </a:solidFill>
              </a:rPr>
              <a:t>Those who spot such violations may be eligible for Medicare fraud rewards under the False Claims Act qui tam provision, which pays whistleblowers (also known as qui tam relators) between 15 and 25 percent of what the government collects based on their report of Medicare fraud (or Medicaid fraud).</a:t>
            </a:r>
          </a:p>
        </p:txBody>
      </p:sp>
    </p:spTree>
    <p:extLst>
      <p:ext uri="{BB962C8B-B14F-4D97-AF65-F5344CB8AC3E}">
        <p14:creationId xmlns:p14="http://schemas.microsoft.com/office/powerpoint/2010/main" val="6774976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FABE4-0863-A805-172E-B6339E4F9AC4}"/>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7C8BB5C3-6AF0-5A51-4482-2A939C61852F}"/>
              </a:ext>
            </a:extLst>
          </p:cNvPr>
          <p:cNvSpPr>
            <a:spLocks noGrp="1"/>
          </p:cNvSpPr>
          <p:nvPr>
            <p:ph type="title"/>
          </p:nvPr>
        </p:nvSpPr>
        <p:spPr>
          <a:xfrm>
            <a:off x="721977" y="92149"/>
            <a:ext cx="10515600" cy="674583"/>
          </a:xfrm>
        </p:spPr>
        <p:txBody>
          <a:bodyPr>
            <a:normAutofit/>
          </a:bodyPr>
          <a:lstStyle/>
          <a:p>
            <a:r>
              <a:rPr lang="en-US" sz="2800" b="1" dirty="0">
                <a:latin typeface="Cambria" panose="02040503050406030204" pitchFamily="18" charset="0"/>
                <a:ea typeface="Cambria" panose="02040503050406030204" pitchFamily="18" charset="0"/>
              </a:rPr>
              <a:t>Physician Self-Referral Law (Stark Law)</a:t>
            </a:r>
          </a:p>
        </p:txBody>
      </p:sp>
      <p:sp>
        <p:nvSpPr>
          <p:cNvPr id="3" name="TextBox 2">
            <a:extLst>
              <a:ext uri="{FF2B5EF4-FFF2-40B4-BE49-F238E27FC236}">
                <a16:creationId xmlns:a16="http://schemas.microsoft.com/office/drawing/2014/main" id="{EA55056D-5E60-D7F3-3D9A-9C852F2625A4}"/>
              </a:ext>
            </a:extLst>
          </p:cNvPr>
          <p:cNvSpPr txBox="1"/>
          <p:nvPr/>
        </p:nvSpPr>
        <p:spPr>
          <a:xfrm>
            <a:off x="721978" y="891020"/>
            <a:ext cx="11351654" cy="2875486"/>
          </a:xfrm>
          <a:prstGeom prst="rect">
            <a:avLst/>
          </a:prstGeom>
          <a:noFill/>
        </p:spPr>
        <p:txBody>
          <a:bodyPr wrap="square">
            <a:spAutoFit/>
          </a:bodyPr>
          <a:lstStyle/>
          <a:p>
            <a:pPr marL="285750" indent="-285750">
              <a:buFont typeface="Wingdings" panose="05000000000000000000" pitchFamily="2" charset="2"/>
              <a:buChar char="§"/>
            </a:pPr>
            <a:r>
              <a:rPr lang="en-US" dirty="0">
                <a:solidFill>
                  <a:srgbClr val="5F357E"/>
                </a:solidFill>
              </a:rPr>
              <a:t>The Physician Self-Referral Law, 42 U.S.C. Section 1395nn, often called the Stark Law, prohibits a physician from referring patients to receive “designated health services” payable by Medicare or Medicaid to an entity with which the physician or a member of the physician’s immediate family has a financial relationship, unless an exception applies</a:t>
            </a:r>
          </a:p>
          <a:p>
            <a:pPr marL="285750" indent="-285750">
              <a:buFont typeface="Wingdings" panose="05000000000000000000" pitchFamily="2" charset="2"/>
              <a:buChar char="§"/>
            </a:pPr>
            <a:endParaRPr lang="en-US" dirty="0">
              <a:solidFill>
                <a:srgbClr val="5F357E"/>
              </a:solidFill>
            </a:endParaRPr>
          </a:p>
          <a:p>
            <a:pPr marL="285750" indent="-285750">
              <a:buFont typeface="Wingdings" panose="05000000000000000000" pitchFamily="2" charset="2"/>
              <a:buChar char="§"/>
            </a:pPr>
            <a:r>
              <a:rPr lang="en-US" dirty="0">
                <a:solidFill>
                  <a:srgbClr val="5F357E"/>
                </a:solidFill>
              </a:rPr>
              <a:t>Example: A physician refers a beneficiary for a designated health service to a clinic where the physician has an investment interest</a:t>
            </a:r>
          </a:p>
          <a:p>
            <a:pPr marL="285750" indent="-285750">
              <a:buFont typeface="Wingdings" panose="05000000000000000000" pitchFamily="2" charset="2"/>
              <a:buChar char="§"/>
            </a:pPr>
            <a:endParaRPr lang="en-US" dirty="0">
              <a:solidFill>
                <a:srgbClr val="5F357E"/>
              </a:solidFill>
            </a:endParaRPr>
          </a:p>
          <a:p>
            <a:pPr marL="285750" indent="-285750">
              <a:buFont typeface="Wingdings" panose="05000000000000000000" pitchFamily="2" charset="2"/>
              <a:buChar char="§"/>
            </a:pPr>
            <a:r>
              <a:rPr lang="en-US" dirty="0">
                <a:solidFill>
                  <a:srgbClr val="5F357E"/>
                </a:solidFill>
              </a:rPr>
              <a:t>Penalties: Penalties for physicians who violate the Stark Law may include fines, repayment of claims, and potential exclusion from participation in the Federal health care programs.</a:t>
            </a:r>
          </a:p>
        </p:txBody>
      </p:sp>
    </p:spTree>
    <p:extLst>
      <p:ext uri="{BB962C8B-B14F-4D97-AF65-F5344CB8AC3E}">
        <p14:creationId xmlns:p14="http://schemas.microsoft.com/office/powerpoint/2010/main" val="7586249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636F2-B5F4-188C-8CC6-04C84A6A219F}"/>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71832151-7F99-57E8-4829-2B0392B2AE61}"/>
              </a:ext>
            </a:extLst>
          </p:cNvPr>
          <p:cNvSpPr>
            <a:spLocks noGrp="1"/>
          </p:cNvSpPr>
          <p:nvPr>
            <p:ph type="title"/>
          </p:nvPr>
        </p:nvSpPr>
        <p:spPr>
          <a:xfrm>
            <a:off x="721977" y="92149"/>
            <a:ext cx="10515600" cy="674583"/>
          </a:xfrm>
        </p:spPr>
        <p:txBody>
          <a:bodyPr>
            <a:normAutofit/>
          </a:bodyPr>
          <a:lstStyle/>
          <a:p>
            <a:r>
              <a:rPr lang="en-US" sz="2800" b="1" dirty="0">
                <a:latin typeface="Cambria" panose="02040503050406030204" pitchFamily="18" charset="0"/>
                <a:ea typeface="Cambria" panose="02040503050406030204" pitchFamily="18" charset="0"/>
              </a:rPr>
              <a:t>Criminal</a:t>
            </a:r>
            <a:r>
              <a:rPr lang="en-US" sz="2800" dirty="0">
                <a:latin typeface="Times New Roman" panose="02020603050405020304" pitchFamily="18" charset="0"/>
                <a:ea typeface="Arial" panose="020B0604020202020204" pitchFamily="34" charset="0"/>
                <a:cs typeface="Times New Roman" panose="02020603050405020304" pitchFamily="18" charset="0"/>
              </a:rPr>
              <a:t> </a:t>
            </a:r>
            <a:r>
              <a:rPr lang="en-US" sz="2800" b="1" dirty="0">
                <a:latin typeface="Cambria" panose="02040503050406030204" pitchFamily="18" charset="0"/>
                <a:ea typeface="Cambria" panose="02040503050406030204" pitchFamily="18" charset="0"/>
              </a:rPr>
              <a:t>Health</a:t>
            </a:r>
            <a:r>
              <a:rPr lang="en-US" sz="2800" dirty="0">
                <a:latin typeface="Times New Roman" panose="02020603050405020304" pitchFamily="18" charset="0"/>
                <a:ea typeface="Arial" panose="020B0604020202020204" pitchFamily="34" charset="0"/>
                <a:cs typeface="Times New Roman" panose="02020603050405020304" pitchFamily="18" charset="0"/>
              </a:rPr>
              <a:t> </a:t>
            </a:r>
            <a:r>
              <a:rPr lang="en-US" sz="2800" b="1" dirty="0">
                <a:latin typeface="Cambria" panose="02040503050406030204" pitchFamily="18" charset="0"/>
                <a:ea typeface="Cambria" panose="02040503050406030204" pitchFamily="18" charset="0"/>
              </a:rPr>
              <a:t>Care Fraud</a:t>
            </a:r>
          </a:p>
        </p:txBody>
      </p:sp>
      <p:sp>
        <p:nvSpPr>
          <p:cNvPr id="3" name="TextBox 2">
            <a:extLst>
              <a:ext uri="{FF2B5EF4-FFF2-40B4-BE49-F238E27FC236}">
                <a16:creationId xmlns:a16="http://schemas.microsoft.com/office/drawing/2014/main" id="{A8345C85-7E4A-BD19-901A-CE16F48F1C77}"/>
              </a:ext>
            </a:extLst>
          </p:cNvPr>
          <p:cNvSpPr txBox="1"/>
          <p:nvPr/>
        </p:nvSpPr>
        <p:spPr>
          <a:xfrm>
            <a:off x="721978" y="855509"/>
            <a:ext cx="11351654" cy="3139321"/>
          </a:xfrm>
          <a:prstGeom prst="rect">
            <a:avLst/>
          </a:prstGeom>
          <a:noFill/>
        </p:spPr>
        <p:txBody>
          <a:bodyPr wrap="square">
            <a:spAutoFit/>
          </a:bodyPr>
          <a:lstStyle/>
          <a:p>
            <a:r>
              <a:rPr lang="en-US" dirty="0">
                <a:solidFill>
                  <a:srgbClr val="5F357E"/>
                </a:solidFill>
              </a:rPr>
              <a:t>The Criminal Health Care Fraud Statute (18 U.S.C. Section 1347) prohibits knowingly and willfully executing, or attempting to execute, a scheme or lie about the delivery of, or payment for health care benefits, items, or services to either:</a:t>
            </a:r>
          </a:p>
          <a:p>
            <a:endParaRPr lang="en-US" dirty="0">
              <a:solidFill>
                <a:srgbClr val="5F357E"/>
              </a:solidFill>
            </a:endParaRPr>
          </a:p>
          <a:p>
            <a:pPr marL="285750" indent="-285750">
              <a:lnSpc>
                <a:spcPct val="100000"/>
              </a:lnSpc>
              <a:spcBef>
                <a:spcPts val="0"/>
              </a:spcBef>
              <a:buFont typeface="Wingdings" panose="05000000000000000000" pitchFamily="2" charset="2"/>
              <a:buChar char="§"/>
            </a:pPr>
            <a:r>
              <a:rPr lang="en-US" dirty="0">
                <a:solidFill>
                  <a:srgbClr val="5F357E"/>
                </a:solidFill>
              </a:rPr>
              <a:t>Defraud any health care benefit program</a:t>
            </a:r>
          </a:p>
          <a:p>
            <a:pPr marL="285750" indent="-285750">
              <a:lnSpc>
                <a:spcPct val="100000"/>
              </a:lnSpc>
              <a:spcBef>
                <a:spcPts val="0"/>
              </a:spcBef>
              <a:buFont typeface="Wingdings" panose="05000000000000000000" pitchFamily="2" charset="2"/>
              <a:buChar char="§"/>
            </a:pPr>
            <a:r>
              <a:rPr lang="en-US" dirty="0">
                <a:solidFill>
                  <a:srgbClr val="5F357E"/>
                </a:solidFill>
              </a:rPr>
              <a:t>Get (by means of false or fraudulent pretenses, representations, or promises) the money or property owned by, or under the custody or control of, a health care benefit program.</a:t>
            </a:r>
          </a:p>
          <a:p>
            <a:endParaRPr lang="en-US" dirty="0">
              <a:solidFill>
                <a:srgbClr val="5F357E"/>
              </a:solidFill>
            </a:endParaRPr>
          </a:p>
          <a:p>
            <a:r>
              <a:rPr lang="en-US" dirty="0">
                <a:solidFill>
                  <a:srgbClr val="5F357E"/>
                </a:solidFill>
              </a:rPr>
              <a:t>For more information, refer to </a:t>
            </a:r>
            <a:r>
              <a:rPr lang="en-US" dirty="0">
                <a:solidFill>
                  <a:srgbClr val="5F357E"/>
                </a:solidFill>
                <a:hlinkClick r:id="rId2"/>
              </a:rPr>
              <a:t>18 USC Section 1347</a:t>
            </a:r>
            <a:r>
              <a:rPr lang="en-US" dirty="0">
                <a:solidFill>
                  <a:srgbClr val="5F357E"/>
                </a:solidFill>
              </a:rPr>
              <a:t>.</a:t>
            </a:r>
          </a:p>
          <a:p>
            <a:endParaRPr lang="en-US" dirty="0">
              <a:solidFill>
                <a:srgbClr val="5F357E"/>
              </a:solidFill>
            </a:endParaRPr>
          </a:p>
          <a:p>
            <a:r>
              <a:rPr lang="en-US" dirty="0">
                <a:solidFill>
                  <a:srgbClr val="5F357E"/>
                </a:solidFill>
              </a:rPr>
              <a:t>Penalties: Penalties for violating the Criminal Health Care Fraud Statute may include fines, imprisonment, or both</a:t>
            </a:r>
          </a:p>
        </p:txBody>
      </p:sp>
    </p:spTree>
    <p:extLst>
      <p:ext uri="{BB962C8B-B14F-4D97-AF65-F5344CB8AC3E}">
        <p14:creationId xmlns:p14="http://schemas.microsoft.com/office/powerpoint/2010/main" val="22464978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D76ED-1D3F-4385-4B4B-CFA412268EDE}"/>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47DFF757-4598-A8C6-DED5-08A03FD82B88}"/>
              </a:ext>
            </a:extLst>
          </p:cNvPr>
          <p:cNvSpPr>
            <a:spLocks noGrp="1"/>
          </p:cNvSpPr>
          <p:nvPr>
            <p:ph type="title"/>
          </p:nvPr>
        </p:nvSpPr>
        <p:spPr>
          <a:xfrm>
            <a:off x="721977" y="92149"/>
            <a:ext cx="10515600" cy="674583"/>
          </a:xfrm>
        </p:spPr>
        <p:txBody>
          <a:bodyPr>
            <a:normAutofit/>
          </a:bodyPr>
          <a:lstStyle/>
          <a:p>
            <a:r>
              <a:rPr lang="en-US" sz="2800" b="1" dirty="0">
                <a:latin typeface="Cambria" panose="02040503050406030204" pitchFamily="18" charset="0"/>
                <a:ea typeface="Cambria" panose="02040503050406030204" pitchFamily="18" charset="0"/>
              </a:rPr>
              <a:t>Exclusion Statute</a:t>
            </a:r>
          </a:p>
        </p:txBody>
      </p:sp>
      <p:sp>
        <p:nvSpPr>
          <p:cNvPr id="3" name="TextBox 2">
            <a:extLst>
              <a:ext uri="{FF2B5EF4-FFF2-40B4-BE49-F238E27FC236}">
                <a16:creationId xmlns:a16="http://schemas.microsoft.com/office/drawing/2014/main" id="{795AF750-2322-7B62-651F-61921CCA7B02}"/>
              </a:ext>
            </a:extLst>
          </p:cNvPr>
          <p:cNvSpPr txBox="1"/>
          <p:nvPr/>
        </p:nvSpPr>
        <p:spPr>
          <a:xfrm>
            <a:off x="721978" y="846631"/>
            <a:ext cx="11351654" cy="2308324"/>
          </a:xfrm>
          <a:prstGeom prst="rect">
            <a:avLst/>
          </a:prstGeom>
          <a:noFill/>
        </p:spPr>
        <p:txBody>
          <a:bodyPr wrap="square">
            <a:spAutoFit/>
          </a:bodyPr>
          <a:lstStyle/>
          <a:p>
            <a:r>
              <a:rPr lang="en-US" dirty="0">
                <a:solidFill>
                  <a:srgbClr val="5F357E"/>
                </a:solidFill>
              </a:rPr>
              <a:t>The Exclusion Statute, 42 U.S.C. Section 1320a-7, requires the OIG to exclude individuals and entities</a:t>
            </a:r>
          </a:p>
          <a:p>
            <a:r>
              <a:rPr lang="en-US" dirty="0">
                <a:solidFill>
                  <a:srgbClr val="5F357E"/>
                </a:solidFill>
              </a:rPr>
              <a:t>convicted of any of the following offenses from participation in all Federal health care programs:</a:t>
            </a:r>
          </a:p>
          <a:p>
            <a:endParaRPr lang="en-US" dirty="0">
              <a:solidFill>
                <a:srgbClr val="5F357E"/>
              </a:solidFill>
            </a:endParaRPr>
          </a:p>
          <a:p>
            <a:pPr marL="342900" indent="-342900">
              <a:lnSpc>
                <a:spcPct val="100000"/>
              </a:lnSpc>
              <a:spcBef>
                <a:spcPts val="0"/>
              </a:spcBef>
              <a:buFont typeface="Wingdings" panose="05000000000000000000" pitchFamily="2" charset="2"/>
              <a:buChar char="§"/>
            </a:pPr>
            <a:r>
              <a:rPr lang="en-US" dirty="0">
                <a:solidFill>
                  <a:srgbClr val="5F357E"/>
                </a:solidFill>
              </a:rPr>
              <a:t>Medicare or Medicaid fraud, as well as any other offenses related to the delivery of items or services under Medicare or Medicaid</a:t>
            </a:r>
          </a:p>
          <a:p>
            <a:pPr marL="342900" indent="-342900">
              <a:lnSpc>
                <a:spcPct val="100000"/>
              </a:lnSpc>
              <a:spcBef>
                <a:spcPts val="0"/>
              </a:spcBef>
              <a:buFont typeface="Wingdings" panose="05000000000000000000" pitchFamily="2" charset="2"/>
              <a:buChar char="§"/>
            </a:pPr>
            <a:r>
              <a:rPr lang="en-US" dirty="0">
                <a:solidFill>
                  <a:srgbClr val="5F357E"/>
                </a:solidFill>
              </a:rPr>
              <a:t>Patient abuse or neglect</a:t>
            </a:r>
          </a:p>
          <a:p>
            <a:pPr marL="342900" indent="-342900">
              <a:lnSpc>
                <a:spcPct val="100000"/>
              </a:lnSpc>
              <a:spcBef>
                <a:spcPts val="0"/>
              </a:spcBef>
              <a:buFont typeface="Wingdings" panose="05000000000000000000" pitchFamily="2" charset="2"/>
              <a:buChar char="§"/>
            </a:pPr>
            <a:r>
              <a:rPr lang="en-US" dirty="0">
                <a:solidFill>
                  <a:srgbClr val="5F357E"/>
                </a:solidFill>
              </a:rPr>
              <a:t>Felony convictions for other health care-related fraud, theft, or other financial misconduct</a:t>
            </a:r>
          </a:p>
          <a:p>
            <a:pPr marL="342900" indent="-342900">
              <a:lnSpc>
                <a:spcPct val="100000"/>
              </a:lnSpc>
              <a:spcBef>
                <a:spcPts val="0"/>
              </a:spcBef>
              <a:buFont typeface="Wingdings" panose="05000000000000000000" pitchFamily="2" charset="2"/>
              <a:buChar char="§"/>
            </a:pPr>
            <a:r>
              <a:rPr lang="en-US" dirty="0">
                <a:solidFill>
                  <a:srgbClr val="5F357E"/>
                </a:solidFill>
              </a:rPr>
              <a:t>Felony convictions for unlawful manufacture, distribution, prescription, or dispensing controlled substances</a:t>
            </a:r>
          </a:p>
        </p:txBody>
      </p:sp>
    </p:spTree>
    <p:extLst>
      <p:ext uri="{BB962C8B-B14F-4D97-AF65-F5344CB8AC3E}">
        <p14:creationId xmlns:p14="http://schemas.microsoft.com/office/powerpoint/2010/main" val="38062305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DDFB-ACCC-12FE-8CCB-8CDEBBE50228}"/>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0790C5E3-EA69-1B0D-C840-98B54409350F}"/>
              </a:ext>
            </a:extLst>
          </p:cNvPr>
          <p:cNvSpPr>
            <a:spLocks noGrp="1"/>
          </p:cNvSpPr>
          <p:nvPr>
            <p:ph type="title"/>
          </p:nvPr>
        </p:nvSpPr>
        <p:spPr>
          <a:xfrm>
            <a:off x="721977" y="92149"/>
            <a:ext cx="10515600" cy="674583"/>
          </a:xfrm>
        </p:spPr>
        <p:txBody>
          <a:bodyPr>
            <a:normAutofit/>
          </a:bodyPr>
          <a:lstStyle/>
          <a:p>
            <a:r>
              <a:rPr lang="en-US" sz="2800" b="1" dirty="0">
                <a:latin typeface="Cambria" panose="02040503050406030204" pitchFamily="18" charset="0"/>
                <a:ea typeface="Cambria" panose="02040503050406030204" pitchFamily="18" charset="0"/>
              </a:rPr>
              <a:t>Civil Money Penalties(CMP)</a:t>
            </a:r>
          </a:p>
        </p:txBody>
      </p:sp>
      <p:sp>
        <p:nvSpPr>
          <p:cNvPr id="3" name="TextBox 2">
            <a:extLst>
              <a:ext uri="{FF2B5EF4-FFF2-40B4-BE49-F238E27FC236}">
                <a16:creationId xmlns:a16="http://schemas.microsoft.com/office/drawing/2014/main" id="{E8024ED4-AA8E-3749-4706-C7CE719E39D0}"/>
              </a:ext>
            </a:extLst>
          </p:cNvPr>
          <p:cNvSpPr txBox="1"/>
          <p:nvPr/>
        </p:nvSpPr>
        <p:spPr>
          <a:xfrm>
            <a:off x="721978" y="766732"/>
            <a:ext cx="11351654" cy="2862322"/>
          </a:xfrm>
          <a:prstGeom prst="rect">
            <a:avLst/>
          </a:prstGeom>
          <a:noFill/>
        </p:spPr>
        <p:txBody>
          <a:bodyPr wrap="square">
            <a:spAutoFit/>
          </a:bodyPr>
          <a:lstStyle/>
          <a:p>
            <a:r>
              <a:rPr lang="en-US" dirty="0">
                <a:solidFill>
                  <a:srgbClr val="5F357E"/>
                </a:solidFill>
              </a:rPr>
              <a:t>The Civil Monetary Penalties (CMP), 42 U.S.C. Section 1320a-7a, apply to a variety of health care fraud violations and assessment of the CMP depends on the type of violation. The CMP authorizes penalties up to $100,000 (in 2018) per violation, and assessments of up to 3 times the amount claimed for each item or service, or up to 3 times the amount of remuneration offered, paid, solicited, or received. Violations that justify CMP’s include:</a:t>
            </a:r>
          </a:p>
          <a:p>
            <a:endParaRPr lang="en-US" dirty="0">
              <a:solidFill>
                <a:srgbClr val="5F357E"/>
              </a:solidFill>
            </a:endParaRPr>
          </a:p>
          <a:p>
            <a:pPr marL="285750" indent="-285750">
              <a:lnSpc>
                <a:spcPct val="100000"/>
              </a:lnSpc>
              <a:spcBef>
                <a:spcPts val="0"/>
              </a:spcBef>
              <a:buFont typeface="Wingdings" panose="05000000000000000000" pitchFamily="2" charset="2"/>
              <a:buChar char="§"/>
            </a:pPr>
            <a:r>
              <a:rPr lang="en-US" dirty="0">
                <a:solidFill>
                  <a:srgbClr val="5F357E"/>
                </a:solidFill>
              </a:rPr>
              <a:t>Presenting a claim you know, or should know, is for an item or service not provided as claimed or that is false and fraudulent</a:t>
            </a:r>
          </a:p>
          <a:p>
            <a:pPr marL="285750" indent="-285750">
              <a:lnSpc>
                <a:spcPct val="100000"/>
              </a:lnSpc>
              <a:spcBef>
                <a:spcPts val="0"/>
              </a:spcBef>
              <a:buFont typeface="Wingdings" panose="05000000000000000000" pitchFamily="2" charset="2"/>
              <a:buChar char="§"/>
            </a:pPr>
            <a:r>
              <a:rPr lang="en-US" dirty="0">
                <a:solidFill>
                  <a:srgbClr val="5F357E"/>
                </a:solidFill>
              </a:rPr>
              <a:t>Violating the AKS</a:t>
            </a:r>
          </a:p>
          <a:p>
            <a:pPr marL="285750" indent="-285750">
              <a:lnSpc>
                <a:spcPct val="100000"/>
              </a:lnSpc>
              <a:spcBef>
                <a:spcPts val="0"/>
              </a:spcBef>
              <a:buFont typeface="Wingdings" panose="05000000000000000000" pitchFamily="2" charset="2"/>
              <a:buChar char="§"/>
            </a:pPr>
            <a:r>
              <a:rPr lang="en-US" dirty="0">
                <a:solidFill>
                  <a:srgbClr val="5F357E"/>
                </a:solidFill>
              </a:rPr>
              <a:t>Making false statements or misrepresentations on applications or contracts to participate in the Federal health care programs</a:t>
            </a:r>
          </a:p>
        </p:txBody>
      </p:sp>
    </p:spTree>
    <p:extLst>
      <p:ext uri="{BB962C8B-B14F-4D97-AF65-F5344CB8AC3E}">
        <p14:creationId xmlns:p14="http://schemas.microsoft.com/office/powerpoint/2010/main" val="29653786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F7750-4444-CCF2-46C9-470615EF254E}"/>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9AEE8131-922F-C737-DD76-A495186BDAD0}"/>
              </a:ext>
            </a:extLst>
          </p:cNvPr>
          <p:cNvSpPr>
            <a:spLocks noGrp="1"/>
          </p:cNvSpPr>
          <p:nvPr>
            <p:ph type="title"/>
          </p:nvPr>
        </p:nvSpPr>
        <p:spPr>
          <a:xfrm>
            <a:off x="721977" y="92149"/>
            <a:ext cx="10515600" cy="674583"/>
          </a:xfrm>
        </p:spPr>
        <p:txBody>
          <a:bodyPr>
            <a:normAutofit/>
          </a:bodyPr>
          <a:lstStyle/>
          <a:p>
            <a:r>
              <a:rPr lang="en-US" sz="2800" b="1" dirty="0">
                <a:latin typeface="Cambria" panose="02040503050406030204" pitchFamily="18" charset="0"/>
                <a:ea typeface="Cambria" panose="02040503050406030204" pitchFamily="18" charset="0"/>
              </a:rPr>
              <a:t>Where Do I Fit In?</a:t>
            </a:r>
          </a:p>
        </p:txBody>
      </p:sp>
      <p:sp>
        <p:nvSpPr>
          <p:cNvPr id="3" name="TextBox 2">
            <a:extLst>
              <a:ext uri="{FF2B5EF4-FFF2-40B4-BE49-F238E27FC236}">
                <a16:creationId xmlns:a16="http://schemas.microsoft.com/office/drawing/2014/main" id="{903DFCDA-1B9A-245F-0FD2-CF43DC6EA0E9}"/>
              </a:ext>
            </a:extLst>
          </p:cNvPr>
          <p:cNvSpPr txBox="1"/>
          <p:nvPr/>
        </p:nvSpPr>
        <p:spPr>
          <a:xfrm>
            <a:off x="721978" y="766732"/>
            <a:ext cx="11351654" cy="3139321"/>
          </a:xfrm>
          <a:prstGeom prst="rect">
            <a:avLst/>
          </a:prstGeom>
          <a:noFill/>
        </p:spPr>
        <p:txBody>
          <a:bodyPr wrap="square">
            <a:spAutoFit/>
          </a:bodyPr>
          <a:lstStyle/>
          <a:p>
            <a:r>
              <a:rPr lang="en-US" dirty="0">
                <a:solidFill>
                  <a:srgbClr val="5F357E"/>
                </a:solidFill>
              </a:rPr>
              <a:t>As a person providing health or administrative services to a Medicare Part C or Part D enrollee, you are likely an employee of a:</a:t>
            </a:r>
          </a:p>
          <a:p>
            <a:endParaRPr lang="en-US" dirty="0">
              <a:solidFill>
                <a:srgbClr val="5F357E"/>
              </a:solidFill>
            </a:endParaRPr>
          </a:p>
          <a:p>
            <a:pPr marL="285750" indent="-285750">
              <a:lnSpc>
                <a:spcPct val="100000"/>
              </a:lnSpc>
              <a:spcBef>
                <a:spcPts val="0"/>
              </a:spcBef>
              <a:buFont typeface="Wingdings" panose="05000000000000000000" pitchFamily="2" charset="2"/>
              <a:buChar char="§"/>
            </a:pPr>
            <a:r>
              <a:rPr lang="en-US" dirty="0">
                <a:solidFill>
                  <a:srgbClr val="5F357E"/>
                </a:solidFill>
              </a:rPr>
              <a:t>Sponsor (Medicare Advantage Organization [MAO] or a Prescription Drug Plan [PDP])</a:t>
            </a:r>
          </a:p>
          <a:p>
            <a:pPr marL="285750" indent="-285750">
              <a:lnSpc>
                <a:spcPct val="100000"/>
              </a:lnSpc>
              <a:spcBef>
                <a:spcPts val="0"/>
              </a:spcBef>
              <a:buFont typeface="Wingdings" panose="05000000000000000000" pitchFamily="2" charset="2"/>
              <a:buChar char="§"/>
            </a:pPr>
            <a:r>
              <a:rPr lang="en-US" dirty="0">
                <a:solidFill>
                  <a:srgbClr val="5F357E"/>
                </a:solidFill>
              </a:rPr>
              <a:t>First-tier entity (Examples: Pharmacy Benefit Management [PBM]; IPA/MSO; dental vendor; vision vendor; telehealth vendor; Over the Counter vendor; hearing vendor; gym vendor; hospital or health care facility; provider group; doctor’s office; clinical laboratory; customer service provider; claims processing and adjudication company; a company that handles enrollment, disenrollment, and membership functions; and contracted sales agents)</a:t>
            </a:r>
          </a:p>
          <a:p>
            <a:pPr marL="285750" indent="-285750">
              <a:lnSpc>
                <a:spcPct val="100000"/>
              </a:lnSpc>
              <a:spcBef>
                <a:spcPts val="0"/>
              </a:spcBef>
              <a:buFont typeface="Wingdings" panose="05000000000000000000" pitchFamily="2" charset="2"/>
              <a:buChar char="§"/>
            </a:pPr>
            <a:r>
              <a:rPr lang="en-US" dirty="0">
                <a:solidFill>
                  <a:srgbClr val="5F357E"/>
                </a:solidFill>
              </a:rPr>
              <a:t>Downstream entity (Examples: pharmacies, doctor’s office, firms providing agent/broker services, marketing firms, and call centers)</a:t>
            </a:r>
          </a:p>
          <a:p>
            <a:pPr marL="285750" indent="-285750">
              <a:lnSpc>
                <a:spcPct val="100000"/>
              </a:lnSpc>
              <a:spcBef>
                <a:spcPts val="0"/>
              </a:spcBef>
              <a:buFont typeface="Wingdings" panose="05000000000000000000" pitchFamily="2" charset="2"/>
              <a:buChar char="§"/>
            </a:pPr>
            <a:r>
              <a:rPr lang="en-US" dirty="0">
                <a:solidFill>
                  <a:srgbClr val="5F357E"/>
                </a:solidFill>
              </a:rPr>
              <a:t>Related entity (Examples: Entity with common ownership or control of a Sponsor, health promotion provider)</a:t>
            </a:r>
          </a:p>
        </p:txBody>
      </p:sp>
    </p:spTree>
    <p:extLst>
      <p:ext uri="{BB962C8B-B14F-4D97-AF65-F5344CB8AC3E}">
        <p14:creationId xmlns:p14="http://schemas.microsoft.com/office/powerpoint/2010/main" val="42141960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AE7DB-CECA-5355-782B-B82DC5CCA4F3}"/>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64EA160F-4616-3782-7DA1-BE4FE507499A}"/>
              </a:ext>
            </a:extLst>
          </p:cNvPr>
          <p:cNvSpPr>
            <a:spLocks noGrp="1"/>
          </p:cNvSpPr>
          <p:nvPr>
            <p:ph type="title"/>
          </p:nvPr>
        </p:nvSpPr>
        <p:spPr>
          <a:xfrm>
            <a:off x="721977" y="92149"/>
            <a:ext cx="10515600" cy="674583"/>
          </a:xfrm>
        </p:spPr>
        <p:txBody>
          <a:bodyPr>
            <a:normAutofit/>
          </a:bodyPr>
          <a:lstStyle/>
          <a:p>
            <a:r>
              <a:rPr lang="en-US" sz="2800" b="1" dirty="0">
                <a:latin typeface="Cambria" panose="02040503050406030204" pitchFamily="18" charset="0"/>
                <a:ea typeface="Cambria" panose="02040503050406030204" pitchFamily="18" charset="0"/>
              </a:rPr>
              <a:t>Where Do I Fit In? (continued)</a:t>
            </a:r>
          </a:p>
        </p:txBody>
      </p:sp>
      <p:sp>
        <p:nvSpPr>
          <p:cNvPr id="3" name="TextBox 2">
            <a:extLst>
              <a:ext uri="{FF2B5EF4-FFF2-40B4-BE49-F238E27FC236}">
                <a16:creationId xmlns:a16="http://schemas.microsoft.com/office/drawing/2014/main" id="{935A339F-36FC-F491-5A02-0280938FBA9F}"/>
              </a:ext>
            </a:extLst>
          </p:cNvPr>
          <p:cNvSpPr txBox="1"/>
          <p:nvPr/>
        </p:nvSpPr>
        <p:spPr>
          <a:xfrm>
            <a:off x="721978" y="766732"/>
            <a:ext cx="11351654" cy="4247317"/>
          </a:xfrm>
          <a:prstGeom prst="rect">
            <a:avLst/>
          </a:prstGeom>
          <a:noFill/>
        </p:spPr>
        <p:txBody>
          <a:bodyPr wrap="square">
            <a:spAutoFit/>
          </a:bodyPr>
          <a:lstStyle/>
          <a:p>
            <a:pPr marL="285750" indent="-285750">
              <a:lnSpc>
                <a:spcPct val="100000"/>
              </a:lnSpc>
              <a:spcBef>
                <a:spcPts val="0"/>
              </a:spcBef>
              <a:buFont typeface="Wingdings" panose="05000000000000000000" pitchFamily="2" charset="2"/>
              <a:buChar char="§"/>
            </a:pPr>
            <a:r>
              <a:rPr lang="en-US" dirty="0">
                <a:solidFill>
                  <a:srgbClr val="5F357E"/>
                </a:solidFill>
              </a:rPr>
              <a:t>I am an employee of a Part C Plan Sponsor or an employee of a Part C Plan Sponsor’s first-tier or downstream entity.</a:t>
            </a:r>
          </a:p>
          <a:p>
            <a:pPr marL="285750" indent="-285750">
              <a:lnSpc>
                <a:spcPct val="100000"/>
              </a:lnSpc>
              <a:spcBef>
                <a:spcPts val="0"/>
              </a:spcBef>
              <a:buFont typeface="Wingdings" panose="05000000000000000000" pitchFamily="2" charset="2"/>
              <a:buChar char="§"/>
            </a:pPr>
            <a:r>
              <a:rPr lang="en-US" dirty="0">
                <a:solidFill>
                  <a:srgbClr val="5F357E"/>
                </a:solidFill>
              </a:rPr>
              <a:t>The Part C Plan Sponsor is a CMS Contractor. Part C Plan Sponsors may enter into contracts with FDRs. This stakeholder relationship flow chart shows examples of functions relating to the Sponsor’s Medicare Part C contracts. First-tier and related entities of the Medicare Part C Plan Sponsor may contract with downstream entities to fulfill their contractual obligations to the Sponsor.</a:t>
            </a:r>
          </a:p>
          <a:p>
            <a:pPr marL="342900" indent="-342900">
              <a:lnSpc>
                <a:spcPct val="100000"/>
              </a:lnSpc>
              <a:spcBef>
                <a:spcPts val="0"/>
              </a:spcBef>
              <a:buFont typeface="Arial" panose="020B0604020202020204" pitchFamily="34" charset="0"/>
              <a:buChar char="•"/>
            </a:pPr>
            <a:endParaRPr lang="en-US" dirty="0">
              <a:solidFill>
                <a:srgbClr val="5F357E"/>
              </a:solidFill>
            </a:endParaRPr>
          </a:p>
          <a:p>
            <a:pPr>
              <a:lnSpc>
                <a:spcPct val="100000"/>
              </a:lnSpc>
              <a:spcBef>
                <a:spcPts val="0"/>
              </a:spcBef>
            </a:pPr>
            <a:r>
              <a:rPr lang="en-US" b="1" dirty="0">
                <a:solidFill>
                  <a:srgbClr val="5F357E"/>
                </a:solidFill>
              </a:rPr>
              <a:t>Example</a:t>
            </a:r>
          </a:p>
          <a:p>
            <a:pPr marL="285750" indent="-285750">
              <a:lnSpc>
                <a:spcPct val="100000"/>
              </a:lnSpc>
              <a:spcBef>
                <a:spcPts val="0"/>
              </a:spcBef>
              <a:buFont typeface="Wingdings" panose="05000000000000000000" pitchFamily="2" charset="2"/>
              <a:buChar char="§"/>
            </a:pPr>
            <a:r>
              <a:rPr lang="en-US" dirty="0">
                <a:solidFill>
                  <a:srgbClr val="5F357E"/>
                </a:solidFill>
              </a:rPr>
              <a:t>If first-tier entities may be independent practices, call centers, health services/hospital groups, fulfillment vendors, field marketing organizations, and credentialing organizations. If the first-tier entity is an independent practice, then a provider could be a downstream entity. </a:t>
            </a:r>
          </a:p>
          <a:p>
            <a:pPr marL="285750" indent="-285750">
              <a:lnSpc>
                <a:spcPct val="100000"/>
              </a:lnSpc>
              <a:spcBef>
                <a:spcPts val="0"/>
              </a:spcBef>
              <a:buFont typeface="Wingdings" panose="05000000000000000000" pitchFamily="2" charset="2"/>
              <a:buChar char="§"/>
            </a:pPr>
            <a:r>
              <a:rPr lang="en-US" dirty="0">
                <a:solidFill>
                  <a:srgbClr val="5F357E"/>
                </a:solidFill>
              </a:rPr>
              <a:t>If the first-tier entity is a health service/hospital group, then radiology, hospital, or mental health facilities may be the downstream entity. </a:t>
            </a:r>
          </a:p>
          <a:p>
            <a:pPr marL="285750" indent="-285750">
              <a:lnSpc>
                <a:spcPct val="100000"/>
              </a:lnSpc>
              <a:spcBef>
                <a:spcPts val="0"/>
              </a:spcBef>
              <a:buFont typeface="Wingdings" panose="05000000000000000000" pitchFamily="2" charset="2"/>
              <a:buChar char="§"/>
            </a:pPr>
            <a:r>
              <a:rPr lang="en-US" dirty="0">
                <a:solidFill>
                  <a:srgbClr val="5F357E"/>
                </a:solidFill>
              </a:rPr>
              <a:t>If the first-tier entity is a field marketing organization, then agents may be the downstream entity. Downstream entities may contract with other downstream entities. Hospitals and mental health facilities may contract with providers.</a:t>
            </a:r>
          </a:p>
        </p:txBody>
      </p:sp>
    </p:spTree>
    <p:extLst>
      <p:ext uri="{BB962C8B-B14F-4D97-AF65-F5344CB8AC3E}">
        <p14:creationId xmlns:p14="http://schemas.microsoft.com/office/powerpoint/2010/main" val="14141030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B96F0-FFC3-4D3C-3A4E-584443C26D00}"/>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72D382D4-9E0C-C5D5-6A73-F6F5A7DB0B0C}"/>
              </a:ext>
            </a:extLst>
          </p:cNvPr>
          <p:cNvSpPr>
            <a:spLocks noGrp="1"/>
          </p:cNvSpPr>
          <p:nvPr>
            <p:ph type="title"/>
          </p:nvPr>
        </p:nvSpPr>
        <p:spPr>
          <a:xfrm>
            <a:off x="721977" y="92149"/>
            <a:ext cx="10515600" cy="674583"/>
          </a:xfrm>
        </p:spPr>
        <p:txBody>
          <a:bodyPr>
            <a:normAutofit/>
          </a:bodyPr>
          <a:lstStyle/>
          <a:p>
            <a:r>
              <a:rPr lang="en-US" sz="2800" b="1" dirty="0">
                <a:latin typeface="Cambria" panose="02040503050406030204" pitchFamily="18" charset="0"/>
                <a:ea typeface="Cambria" panose="02040503050406030204" pitchFamily="18" charset="0"/>
              </a:rPr>
              <a:t>Where Do I Fit In? (continued)</a:t>
            </a:r>
          </a:p>
        </p:txBody>
      </p:sp>
      <p:sp>
        <p:nvSpPr>
          <p:cNvPr id="3" name="TextBox 2">
            <a:extLst>
              <a:ext uri="{FF2B5EF4-FFF2-40B4-BE49-F238E27FC236}">
                <a16:creationId xmlns:a16="http://schemas.microsoft.com/office/drawing/2014/main" id="{EA12F2D9-71EE-6B5C-9421-3D11BBA17853}"/>
              </a:ext>
            </a:extLst>
          </p:cNvPr>
          <p:cNvSpPr txBox="1"/>
          <p:nvPr/>
        </p:nvSpPr>
        <p:spPr>
          <a:xfrm>
            <a:off x="721978" y="766732"/>
            <a:ext cx="11351654" cy="2308324"/>
          </a:xfrm>
          <a:prstGeom prst="rect">
            <a:avLst/>
          </a:prstGeom>
          <a:noFill/>
        </p:spPr>
        <p:txBody>
          <a:bodyPr wrap="square">
            <a:spAutoFit/>
          </a:bodyPr>
          <a:lstStyle/>
          <a:p>
            <a:pPr marL="285750" indent="-285750">
              <a:lnSpc>
                <a:spcPct val="100000"/>
              </a:lnSpc>
              <a:spcBef>
                <a:spcPts val="0"/>
              </a:spcBef>
              <a:buFont typeface="Wingdings" panose="05000000000000000000" pitchFamily="2" charset="2"/>
              <a:buChar char="§"/>
            </a:pPr>
            <a:r>
              <a:rPr lang="en-US" dirty="0">
                <a:solidFill>
                  <a:srgbClr val="5F357E"/>
                </a:solidFill>
              </a:rPr>
              <a:t>I am an employee of a Part D Plan Sponsor or an employee of a Part D Plan Sponsor’s first-tier or downstream entity.</a:t>
            </a:r>
          </a:p>
          <a:p>
            <a:pPr marL="285750" indent="-285750">
              <a:lnSpc>
                <a:spcPct val="100000"/>
              </a:lnSpc>
              <a:spcBef>
                <a:spcPts val="0"/>
              </a:spcBef>
              <a:buFont typeface="Wingdings" panose="05000000000000000000" pitchFamily="2" charset="2"/>
              <a:buChar char="§"/>
            </a:pPr>
            <a:r>
              <a:rPr lang="en-US" dirty="0">
                <a:solidFill>
                  <a:srgbClr val="5F357E"/>
                </a:solidFill>
              </a:rPr>
              <a:t>The Part D Plan Sponsor is a CMS Contractor. Part D Plan Sponsors may enter into contracts with FDRs. This stakeholder relationship flow chart shows examples of functions that relate to the Sponsor’s Medicare Part D contracts. First-tier and related entities of the Part D Plan Sponsor may contract with downstream entities to fulfill their contractual obligations to the Sponsor.</a:t>
            </a:r>
          </a:p>
          <a:p>
            <a:pPr marL="285750" indent="-285750">
              <a:lnSpc>
                <a:spcPct val="100000"/>
              </a:lnSpc>
              <a:spcBef>
                <a:spcPts val="0"/>
              </a:spcBef>
              <a:buFont typeface="Wingdings" panose="05000000000000000000" pitchFamily="2" charset="2"/>
              <a:buChar char="§"/>
            </a:pPr>
            <a:r>
              <a:rPr lang="en-US" dirty="0">
                <a:solidFill>
                  <a:srgbClr val="5F357E"/>
                </a:solidFill>
              </a:rPr>
              <a:t>Examples of first-tier entities include call centers, PBMs, and field marketing organizations. If the first-tier entity is a PBM, then the pharmacy, marketing firm, quality assurance firm, and claims processing firm could be downstream entities. If the first-tier entity is a field marketing organization, then agents could be a downstream entity.</a:t>
            </a:r>
          </a:p>
        </p:txBody>
      </p:sp>
    </p:spTree>
    <p:extLst>
      <p:ext uri="{BB962C8B-B14F-4D97-AF65-F5344CB8AC3E}">
        <p14:creationId xmlns:p14="http://schemas.microsoft.com/office/powerpoint/2010/main" val="16021275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F90F3-46A5-1A37-6FB9-2EC120D0C097}"/>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56999460-3F37-B6EC-E821-4009AB44769B}"/>
              </a:ext>
            </a:extLst>
          </p:cNvPr>
          <p:cNvSpPr>
            <a:spLocks noGrp="1"/>
          </p:cNvSpPr>
          <p:nvPr>
            <p:ph type="title"/>
          </p:nvPr>
        </p:nvSpPr>
        <p:spPr>
          <a:xfrm>
            <a:off x="721977" y="92149"/>
            <a:ext cx="10515600" cy="674583"/>
          </a:xfrm>
        </p:spPr>
        <p:txBody>
          <a:bodyPr>
            <a:normAutofit/>
          </a:bodyPr>
          <a:lstStyle/>
          <a:p>
            <a:r>
              <a:rPr lang="en-US" sz="2800" b="1" dirty="0">
                <a:latin typeface="Cambria" panose="02040503050406030204" pitchFamily="18" charset="0"/>
                <a:ea typeface="Cambria" panose="02040503050406030204" pitchFamily="18" charset="0"/>
              </a:rPr>
              <a:t>What Are Your Responsibilities?</a:t>
            </a:r>
          </a:p>
        </p:txBody>
      </p:sp>
      <p:sp>
        <p:nvSpPr>
          <p:cNvPr id="3" name="TextBox 2">
            <a:extLst>
              <a:ext uri="{FF2B5EF4-FFF2-40B4-BE49-F238E27FC236}">
                <a16:creationId xmlns:a16="http://schemas.microsoft.com/office/drawing/2014/main" id="{0B231329-49EB-D85F-6268-C27408FA2C20}"/>
              </a:ext>
            </a:extLst>
          </p:cNvPr>
          <p:cNvSpPr txBox="1"/>
          <p:nvPr/>
        </p:nvSpPr>
        <p:spPr>
          <a:xfrm>
            <a:off x="721978" y="766732"/>
            <a:ext cx="11351654" cy="2031325"/>
          </a:xfrm>
          <a:prstGeom prst="rect">
            <a:avLst/>
          </a:prstGeom>
          <a:noFill/>
        </p:spPr>
        <p:txBody>
          <a:bodyPr wrap="square">
            <a:spAutoFit/>
          </a:bodyPr>
          <a:lstStyle/>
          <a:p>
            <a:pPr marL="285750" indent="-285750">
              <a:lnSpc>
                <a:spcPct val="100000"/>
              </a:lnSpc>
              <a:spcBef>
                <a:spcPts val="0"/>
              </a:spcBef>
              <a:buFont typeface="Wingdings" panose="05000000000000000000" pitchFamily="2" charset="2"/>
              <a:buChar char="§"/>
            </a:pPr>
            <a:r>
              <a:rPr lang="en-US" dirty="0">
                <a:solidFill>
                  <a:srgbClr val="5F357E"/>
                </a:solidFill>
              </a:rPr>
              <a:t>You play a vital part in preventing, detecting, and reporting potential FWA, as well as Medicare noncompliance.</a:t>
            </a:r>
          </a:p>
          <a:p>
            <a:pPr marL="285750" indent="-285750">
              <a:lnSpc>
                <a:spcPct val="100000"/>
              </a:lnSpc>
              <a:spcBef>
                <a:spcPts val="0"/>
              </a:spcBef>
              <a:buFont typeface="Wingdings" panose="05000000000000000000" pitchFamily="2" charset="2"/>
              <a:buChar char="§"/>
            </a:pPr>
            <a:r>
              <a:rPr lang="en-US" dirty="0">
                <a:solidFill>
                  <a:srgbClr val="5F357E"/>
                </a:solidFill>
              </a:rPr>
              <a:t>FIRST, you must comply with all applicable statutory, regulatory, and other Medicare Part C or Part D requirements, including adopting and using an effective compliance program.</a:t>
            </a:r>
          </a:p>
          <a:p>
            <a:pPr marL="285750" indent="-285750">
              <a:lnSpc>
                <a:spcPct val="100000"/>
              </a:lnSpc>
              <a:spcBef>
                <a:spcPts val="0"/>
              </a:spcBef>
              <a:buFont typeface="Wingdings" panose="05000000000000000000" pitchFamily="2" charset="2"/>
              <a:buChar char="§"/>
            </a:pPr>
            <a:r>
              <a:rPr lang="en-US" dirty="0">
                <a:solidFill>
                  <a:srgbClr val="5F357E"/>
                </a:solidFill>
              </a:rPr>
              <a:t>SECOND, you have the responsibility to the Medicare Program to report any compliance concerns and suspected or actual violations of which you may be aware.</a:t>
            </a:r>
          </a:p>
          <a:p>
            <a:pPr marL="285750" indent="-285750">
              <a:lnSpc>
                <a:spcPct val="100000"/>
              </a:lnSpc>
              <a:spcBef>
                <a:spcPts val="0"/>
              </a:spcBef>
              <a:buFont typeface="Wingdings" panose="05000000000000000000" pitchFamily="2" charset="2"/>
              <a:buChar char="§"/>
            </a:pPr>
            <a:r>
              <a:rPr lang="en-US" dirty="0">
                <a:solidFill>
                  <a:srgbClr val="5F357E"/>
                </a:solidFill>
              </a:rPr>
              <a:t>THIRD, you have a duty to follow your organization’s Code of Conduct that articulates you and your organization’s commitment to standards of conduct and ethical rules of behavior.</a:t>
            </a:r>
          </a:p>
        </p:txBody>
      </p:sp>
    </p:spTree>
    <p:extLst>
      <p:ext uri="{BB962C8B-B14F-4D97-AF65-F5344CB8AC3E}">
        <p14:creationId xmlns:p14="http://schemas.microsoft.com/office/powerpoint/2010/main" val="11585210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247E0-A0A9-8D9C-9A6B-1267C0F04FB1}"/>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3ED54975-FED6-6D7E-F5D0-5AD3AA2C1EC6}"/>
              </a:ext>
            </a:extLst>
          </p:cNvPr>
          <p:cNvSpPr>
            <a:spLocks noGrp="1"/>
          </p:cNvSpPr>
          <p:nvPr>
            <p:ph type="title"/>
          </p:nvPr>
        </p:nvSpPr>
        <p:spPr>
          <a:xfrm>
            <a:off x="721977" y="92149"/>
            <a:ext cx="10515600" cy="674583"/>
          </a:xfrm>
        </p:spPr>
        <p:txBody>
          <a:bodyPr>
            <a:normAutofit/>
          </a:bodyPr>
          <a:lstStyle/>
          <a:p>
            <a:r>
              <a:rPr lang="en-US" sz="2800" b="1" dirty="0">
                <a:latin typeface="Cambria" panose="02040503050406030204" pitchFamily="18" charset="0"/>
                <a:ea typeface="Cambria" panose="02040503050406030204" pitchFamily="18" charset="0"/>
              </a:rPr>
              <a:t>How Do You Prevent FWA?</a:t>
            </a:r>
          </a:p>
        </p:txBody>
      </p:sp>
      <p:sp>
        <p:nvSpPr>
          <p:cNvPr id="3" name="TextBox 2">
            <a:extLst>
              <a:ext uri="{FF2B5EF4-FFF2-40B4-BE49-F238E27FC236}">
                <a16:creationId xmlns:a16="http://schemas.microsoft.com/office/drawing/2014/main" id="{6C84A17A-B2C9-8551-91E3-35DBBFAD32FC}"/>
              </a:ext>
            </a:extLst>
          </p:cNvPr>
          <p:cNvSpPr txBox="1"/>
          <p:nvPr/>
        </p:nvSpPr>
        <p:spPr>
          <a:xfrm>
            <a:off x="721978" y="766732"/>
            <a:ext cx="11351654" cy="1708160"/>
          </a:xfrm>
          <a:prstGeom prst="rect">
            <a:avLst/>
          </a:prstGeom>
          <a:noFill/>
        </p:spPr>
        <p:txBody>
          <a:bodyPr wrap="square">
            <a:spAutoFit/>
          </a:bodyPr>
          <a:lstStyle/>
          <a:p>
            <a:pPr marL="342900" lvl="1" indent="-342900">
              <a:lnSpc>
                <a:spcPct val="100000"/>
              </a:lnSpc>
              <a:spcBef>
                <a:spcPts val="0"/>
              </a:spcBef>
              <a:buClr>
                <a:srgbClr val="5F357E"/>
              </a:buClr>
              <a:buFont typeface="Wingdings" panose="05000000000000000000" pitchFamily="2" charset="2"/>
              <a:buChar char="§"/>
            </a:pPr>
            <a:r>
              <a:rPr lang="en-US" sz="2100" dirty="0">
                <a:solidFill>
                  <a:srgbClr val="5F357E"/>
                </a:solidFill>
              </a:rPr>
              <a:t>Look for suspicious activity</a:t>
            </a:r>
          </a:p>
          <a:p>
            <a:pPr marL="342900" lvl="1" indent="-342900">
              <a:lnSpc>
                <a:spcPct val="100000"/>
              </a:lnSpc>
              <a:spcBef>
                <a:spcPts val="0"/>
              </a:spcBef>
              <a:buClr>
                <a:srgbClr val="5F357E"/>
              </a:buClr>
              <a:buFont typeface="Wingdings" panose="05000000000000000000" pitchFamily="2" charset="2"/>
              <a:buChar char="§"/>
            </a:pPr>
            <a:r>
              <a:rPr lang="en-US" sz="2100" dirty="0">
                <a:solidFill>
                  <a:srgbClr val="5F357E"/>
                </a:solidFill>
              </a:rPr>
              <a:t>Conduct yourself in an ethical manner</a:t>
            </a:r>
          </a:p>
          <a:p>
            <a:pPr marL="342900" lvl="1" indent="-342900">
              <a:lnSpc>
                <a:spcPct val="100000"/>
              </a:lnSpc>
              <a:spcBef>
                <a:spcPts val="0"/>
              </a:spcBef>
              <a:buClr>
                <a:srgbClr val="5F357E"/>
              </a:buClr>
              <a:buFont typeface="Wingdings" panose="05000000000000000000" pitchFamily="2" charset="2"/>
              <a:buChar char="§"/>
            </a:pPr>
            <a:r>
              <a:rPr lang="en-US" sz="2100" dirty="0">
                <a:solidFill>
                  <a:srgbClr val="5F357E"/>
                </a:solidFill>
              </a:rPr>
              <a:t>Ensure accurate and timely data and billing</a:t>
            </a:r>
          </a:p>
          <a:p>
            <a:pPr marL="342900" lvl="1" indent="-342900">
              <a:lnSpc>
                <a:spcPct val="100000"/>
              </a:lnSpc>
              <a:spcBef>
                <a:spcPts val="0"/>
              </a:spcBef>
              <a:buClr>
                <a:srgbClr val="5F357E"/>
              </a:buClr>
              <a:buFont typeface="Wingdings" panose="05000000000000000000" pitchFamily="2" charset="2"/>
              <a:buChar char="§"/>
            </a:pPr>
            <a:r>
              <a:rPr lang="en-US" sz="2100" dirty="0">
                <a:solidFill>
                  <a:srgbClr val="5F357E"/>
                </a:solidFill>
              </a:rPr>
              <a:t>Ensure coordination with other payers</a:t>
            </a:r>
          </a:p>
          <a:p>
            <a:pPr marL="342900" lvl="1" indent="-342900">
              <a:lnSpc>
                <a:spcPct val="100000"/>
              </a:lnSpc>
              <a:spcBef>
                <a:spcPts val="0"/>
              </a:spcBef>
              <a:buClr>
                <a:srgbClr val="5F357E"/>
              </a:buClr>
              <a:buFont typeface="Wingdings" panose="05000000000000000000" pitchFamily="2" charset="2"/>
              <a:buChar char="§"/>
            </a:pPr>
            <a:r>
              <a:rPr lang="en-US" sz="2100" dirty="0">
                <a:solidFill>
                  <a:srgbClr val="5F357E"/>
                </a:solidFill>
              </a:rPr>
              <a:t>Know FWA policies and procedures, standards of conduct, laws, regulations, and CMS’ guidance</a:t>
            </a:r>
          </a:p>
        </p:txBody>
      </p:sp>
    </p:spTree>
    <p:extLst>
      <p:ext uri="{BB962C8B-B14F-4D97-AF65-F5344CB8AC3E}">
        <p14:creationId xmlns:p14="http://schemas.microsoft.com/office/powerpoint/2010/main" val="29960009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57DBF-11F2-0B80-7994-B14D4D125063}"/>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47316901-DBAB-833B-8A82-4A8B533ABC0F}"/>
              </a:ext>
            </a:extLst>
          </p:cNvPr>
          <p:cNvSpPr>
            <a:spLocks noGrp="1"/>
          </p:cNvSpPr>
          <p:nvPr>
            <p:ph type="title"/>
          </p:nvPr>
        </p:nvSpPr>
        <p:spPr>
          <a:xfrm>
            <a:off x="721977" y="206261"/>
            <a:ext cx="10515600" cy="674583"/>
          </a:xfrm>
        </p:spPr>
        <p:txBody>
          <a:bodyPr>
            <a:normAutofit/>
          </a:bodyPr>
          <a:lstStyle/>
          <a:p>
            <a:r>
              <a:rPr lang="en-US" sz="2800" b="1" dirty="0">
                <a:latin typeface="Cambria" panose="02040503050406030204" pitchFamily="18" charset="0"/>
                <a:ea typeface="Cambria" panose="02040503050406030204" pitchFamily="18" charset="0"/>
              </a:rPr>
              <a:t>Report Compliance Issues &amp; FWA or Submit Questions</a:t>
            </a:r>
            <a:endParaRPr lang="en-US" sz="3000" dirty="0"/>
          </a:p>
        </p:txBody>
      </p:sp>
      <p:sp>
        <p:nvSpPr>
          <p:cNvPr id="3" name="TextBox 2">
            <a:extLst>
              <a:ext uri="{FF2B5EF4-FFF2-40B4-BE49-F238E27FC236}">
                <a16:creationId xmlns:a16="http://schemas.microsoft.com/office/drawing/2014/main" id="{D1216C29-7FEF-97B5-C869-5297B9622AA8}"/>
              </a:ext>
            </a:extLst>
          </p:cNvPr>
          <p:cNvSpPr txBox="1"/>
          <p:nvPr/>
        </p:nvSpPr>
        <p:spPr>
          <a:xfrm>
            <a:off x="721977" y="880844"/>
            <a:ext cx="11330735" cy="2554545"/>
          </a:xfrm>
          <a:prstGeom prst="rect">
            <a:avLst/>
          </a:prstGeom>
          <a:noFill/>
        </p:spPr>
        <p:txBody>
          <a:bodyPr wrap="square">
            <a:spAutoFit/>
          </a:bodyPr>
          <a:lstStyle/>
          <a:p>
            <a:r>
              <a:rPr lang="en-US" sz="2000" dirty="0">
                <a:solidFill>
                  <a:srgbClr val="5F357E"/>
                </a:solidFill>
              </a:rPr>
              <a:t>Have Compliance related questions, want to report suspected or detected noncompliance or potential FWA. Report via the following ways without fear of retaliation.</a:t>
            </a:r>
          </a:p>
          <a:p>
            <a:endParaRPr lang="en-US" sz="2000" dirty="0">
              <a:solidFill>
                <a:srgbClr val="5F357E"/>
              </a:solidFill>
            </a:endParaRPr>
          </a:p>
          <a:p>
            <a:pPr marL="342900" indent="-342900">
              <a:buFont typeface="Wingdings" panose="05000000000000000000" pitchFamily="2" charset="2"/>
              <a:buChar char="§"/>
            </a:pPr>
            <a:r>
              <a:rPr lang="en-US" sz="2000" dirty="0">
                <a:solidFill>
                  <a:srgbClr val="5F357E"/>
                </a:solidFill>
              </a:rPr>
              <a:t>Anonymously call at 1-888-708-5377</a:t>
            </a:r>
          </a:p>
          <a:p>
            <a:pPr marL="342900" indent="-342900">
              <a:buFont typeface="Wingdings" panose="05000000000000000000" pitchFamily="2" charset="2"/>
              <a:buChar char="§"/>
            </a:pPr>
            <a:r>
              <a:rPr lang="en-US" sz="2000" dirty="0">
                <a:solidFill>
                  <a:srgbClr val="5F357E"/>
                </a:solidFill>
              </a:rPr>
              <a:t>Anonymously send via </a:t>
            </a:r>
            <a:r>
              <a:rPr lang="en-US" sz="2000" dirty="0">
                <a:solidFill>
                  <a:srgbClr val="5F357E"/>
                </a:solidFill>
                <a:hlinkClick r:id="rId2"/>
              </a:rPr>
              <a:t>https://imperialhealthplanca.navexone.com</a:t>
            </a:r>
            <a:r>
              <a:rPr lang="en-US" sz="2000" dirty="0">
                <a:solidFill>
                  <a:srgbClr val="5F357E"/>
                </a:solidFill>
              </a:rPr>
              <a:t> </a:t>
            </a:r>
          </a:p>
          <a:p>
            <a:pPr marL="342900" indent="-342900">
              <a:buFont typeface="Wingdings" panose="05000000000000000000" pitchFamily="2" charset="2"/>
              <a:buChar char="§"/>
            </a:pPr>
            <a:r>
              <a:rPr lang="en-US" sz="2000" dirty="0">
                <a:solidFill>
                  <a:srgbClr val="5F357E"/>
                </a:solidFill>
              </a:rPr>
              <a:t>Fax at 1-626-380-9054</a:t>
            </a:r>
          </a:p>
          <a:p>
            <a:pPr marL="342900" indent="-342900">
              <a:buFont typeface="Wingdings" panose="05000000000000000000" pitchFamily="2" charset="2"/>
              <a:buChar char="§"/>
            </a:pPr>
            <a:r>
              <a:rPr lang="en-US" sz="2000" dirty="0">
                <a:solidFill>
                  <a:srgbClr val="5F357E"/>
                </a:solidFill>
              </a:rPr>
              <a:t>Compliance Mailbox at </a:t>
            </a:r>
            <a:r>
              <a:rPr lang="en-US" sz="2000" dirty="0">
                <a:solidFill>
                  <a:srgbClr val="5F357E"/>
                </a:solidFill>
                <a:hlinkClick r:id="rId3"/>
              </a:rPr>
              <a:t>complianceFWA@imperialhealthplan.com</a:t>
            </a:r>
            <a:r>
              <a:rPr lang="en-US" sz="2000" dirty="0">
                <a:solidFill>
                  <a:srgbClr val="5F357E"/>
                </a:solidFill>
              </a:rPr>
              <a:t>                   </a:t>
            </a:r>
          </a:p>
          <a:p>
            <a:pPr marL="342900" indent="-342900">
              <a:buFont typeface="Wingdings" panose="05000000000000000000" pitchFamily="2" charset="2"/>
              <a:buChar char="§"/>
            </a:pPr>
            <a:r>
              <a:rPr lang="en-US" sz="2000" dirty="0">
                <a:solidFill>
                  <a:srgbClr val="5F357E"/>
                </a:solidFill>
              </a:rPr>
              <a:t>Mail to Compliance FWA, PO Box 60874 Pasadena, CA 91116</a:t>
            </a:r>
          </a:p>
        </p:txBody>
      </p:sp>
    </p:spTree>
    <p:extLst>
      <p:ext uri="{BB962C8B-B14F-4D97-AF65-F5344CB8AC3E}">
        <p14:creationId xmlns:p14="http://schemas.microsoft.com/office/powerpoint/2010/main" val="41860701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B0E02-C1EA-DC4A-0097-271C124D1A4E}"/>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D9103018-2818-8C4A-ECAA-9D20EBF06216}"/>
              </a:ext>
            </a:extLst>
          </p:cNvPr>
          <p:cNvSpPr>
            <a:spLocks noGrp="1"/>
          </p:cNvSpPr>
          <p:nvPr>
            <p:ph type="title"/>
          </p:nvPr>
        </p:nvSpPr>
        <p:spPr>
          <a:xfrm>
            <a:off x="721977" y="206261"/>
            <a:ext cx="10515600" cy="674583"/>
          </a:xfrm>
        </p:spPr>
        <p:txBody>
          <a:bodyPr>
            <a:normAutofit/>
          </a:bodyPr>
          <a:lstStyle/>
          <a:p>
            <a:r>
              <a:rPr lang="en-US" sz="2800" b="1" dirty="0">
                <a:latin typeface="Cambria" panose="02040503050406030204" pitchFamily="18" charset="0"/>
                <a:ea typeface="Cambria" panose="02040503050406030204" pitchFamily="18" charset="0"/>
              </a:rPr>
              <a:t>Reporting FWA Outside Your Organization</a:t>
            </a:r>
            <a:endParaRPr lang="en-US" sz="3000" dirty="0"/>
          </a:p>
        </p:txBody>
      </p:sp>
      <p:sp>
        <p:nvSpPr>
          <p:cNvPr id="3" name="TextBox 2">
            <a:extLst>
              <a:ext uri="{FF2B5EF4-FFF2-40B4-BE49-F238E27FC236}">
                <a16:creationId xmlns:a16="http://schemas.microsoft.com/office/drawing/2014/main" id="{E3F80D0A-9AB5-9620-F081-DA7E27EE6828}"/>
              </a:ext>
            </a:extLst>
          </p:cNvPr>
          <p:cNvSpPr txBox="1"/>
          <p:nvPr/>
        </p:nvSpPr>
        <p:spPr>
          <a:xfrm>
            <a:off x="721977" y="880844"/>
            <a:ext cx="11330735" cy="4293483"/>
          </a:xfrm>
          <a:prstGeom prst="rect">
            <a:avLst/>
          </a:prstGeom>
          <a:noFill/>
        </p:spPr>
        <p:txBody>
          <a:bodyPr wrap="square">
            <a:spAutoFit/>
          </a:bodyPr>
          <a:lstStyle/>
          <a:p>
            <a:pPr marL="342900" indent="-342900">
              <a:lnSpc>
                <a:spcPct val="100000"/>
              </a:lnSpc>
              <a:spcBef>
                <a:spcPts val="0"/>
              </a:spcBef>
              <a:buFont typeface="Wingdings" panose="05000000000000000000" pitchFamily="2" charset="2"/>
              <a:buChar char="§"/>
            </a:pPr>
            <a:r>
              <a:rPr lang="en-US" sz="2100" dirty="0">
                <a:solidFill>
                  <a:srgbClr val="5F357E"/>
                </a:solidFill>
              </a:rPr>
              <a:t>If warranted, Sponsors and FDRs must report potentially fraudulent conduct to Government authorities, such as the Office of Inspector General (OIG), the U.S. Department of Justice (DOJ), or CMS.</a:t>
            </a:r>
          </a:p>
          <a:p>
            <a:pPr marL="342900" indent="-342900">
              <a:lnSpc>
                <a:spcPct val="100000"/>
              </a:lnSpc>
              <a:spcBef>
                <a:spcPts val="0"/>
              </a:spcBef>
              <a:buFont typeface="Wingdings" panose="05000000000000000000" pitchFamily="2" charset="2"/>
              <a:buChar char="§"/>
            </a:pPr>
            <a:r>
              <a:rPr lang="en-US" sz="2100" dirty="0">
                <a:solidFill>
                  <a:srgbClr val="5F357E"/>
                </a:solidFill>
              </a:rPr>
              <a:t>Individuals or entities who wish to voluntarily disclose self-discovered potential fraud to OIG may do so under the Self-Disclosure Protocol (SDP). Self-disclosure gives providers the opportunity to avoid the costs and disruptions associated with a Government- directed investigation and civil or administrative litigation.</a:t>
            </a:r>
          </a:p>
          <a:p>
            <a:pPr marL="342900" indent="-342900">
              <a:lnSpc>
                <a:spcPct val="100000"/>
              </a:lnSpc>
              <a:spcBef>
                <a:spcPts val="0"/>
              </a:spcBef>
              <a:buFont typeface="Wingdings" panose="05000000000000000000" pitchFamily="2" charset="2"/>
              <a:buChar char="§"/>
            </a:pPr>
            <a:r>
              <a:rPr lang="en-US" sz="2100" dirty="0">
                <a:solidFill>
                  <a:srgbClr val="5F357E"/>
                </a:solidFill>
              </a:rPr>
              <a:t>When reporting suspected FWA, include:</a:t>
            </a:r>
          </a:p>
          <a:p>
            <a:pPr marL="800100" lvl="1" indent="-342900">
              <a:buFontTx/>
              <a:buChar char="-"/>
            </a:pPr>
            <a:r>
              <a:rPr lang="en-US" sz="2100" dirty="0">
                <a:solidFill>
                  <a:srgbClr val="5F357E"/>
                </a:solidFill>
              </a:rPr>
              <a:t>Contact information for the information source, suspects, and witnesses</a:t>
            </a:r>
          </a:p>
          <a:p>
            <a:pPr marL="800100" lvl="1" indent="-342900">
              <a:buFontTx/>
              <a:buChar char="-"/>
            </a:pPr>
            <a:r>
              <a:rPr lang="en-US" sz="2100" dirty="0">
                <a:solidFill>
                  <a:srgbClr val="5F357E"/>
                </a:solidFill>
              </a:rPr>
              <a:t>Alleged FWA details</a:t>
            </a:r>
          </a:p>
          <a:p>
            <a:pPr marL="800100" lvl="1" indent="-342900">
              <a:buFontTx/>
              <a:buChar char="-"/>
            </a:pPr>
            <a:r>
              <a:rPr lang="en-US" sz="2100" dirty="0">
                <a:solidFill>
                  <a:srgbClr val="5F357E"/>
                </a:solidFill>
              </a:rPr>
              <a:t>Alleged Medicare rules violated</a:t>
            </a:r>
          </a:p>
          <a:p>
            <a:pPr marL="800100" lvl="1" indent="-342900">
              <a:buFontTx/>
              <a:buChar char="-"/>
            </a:pPr>
            <a:r>
              <a:rPr lang="en-US" sz="2100" dirty="0">
                <a:solidFill>
                  <a:srgbClr val="5F357E"/>
                </a:solidFill>
              </a:rPr>
              <a:t>The suspect’s history of compliance, education, training, and communication with your organization or other entities</a:t>
            </a:r>
          </a:p>
        </p:txBody>
      </p:sp>
    </p:spTree>
    <p:extLst>
      <p:ext uri="{BB962C8B-B14F-4D97-AF65-F5344CB8AC3E}">
        <p14:creationId xmlns:p14="http://schemas.microsoft.com/office/powerpoint/2010/main" val="40288396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7C0ED-F8FD-C99B-2317-F673336A6157}"/>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7DBA2B0F-AC73-AEB3-5159-989BD6C079CE}"/>
              </a:ext>
            </a:extLst>
          </p:cNvPr>
          <p:cNvSpPr>
            <a:spLocks noGrp="1"/>
          </p:cNvSpPr>
          <p:nvPr>
            <p:ph type="title"/>
          </p:nvPr>
        </p:nvSpPr>
        <p:spPr>
          <a:xfrm>
            <a:off x="721977" y="206261"/>
            <a:ext cx="10515600" cy="674583"/>
          </a:xfrm>
        </p:spPr>
        <p:txBody>
          <a:bodyPr>
            <a:normAutofit/>
          </a:bodyPr>
          <a:lstStyle/>
          <a:p>
            <a:r>
              <a:rPr lang="en-US" altLang="en-US" sz="2800" b="1" dirty="0">
                <a:latin typeface="Cambria" panose="02040503050406030204" pitchFamily="18" charset="0"/>
                <a:ea typeface="Cambria" panose="02040503050406030204" pitchFamily="18" charset="0"/>
              </a:rPr>
              <a:t>What is HIPAA</a:t>
            </a:r>
            <a:endParaRPr lang="en-US" sz="3000" dirty="0"/>
          </a:p>
        </p:txBody>
      </p:sp>
      <p:sp>
        <p:nvSpPr>
          <p:cNvPr id="3" name="TextBox 2">
            <a:extLst>
              <a:ext uri="{FF2B5EF4-FFF2-40B4-BE49-F238E27FC236}">
                <a16:creationId xmlns:a16="http://schemas.microsoft.com/office/drawing/2014/main" id="{E29924ED-D884-CE46-1203-6B9F4881FE18}"/>
              </a:ext>
            </a:extLst>
          </p:cNvPr>
          <p:cNvSpPr txBox="1"/>
          <p:nvPr/>
        </p:nvSpPr>
        <p:spPr>
          <a:xfrm>
            <a:off x="721977" y="880844"/>
            <a:ext cx="11330735" cy="4801314"/>
          </a:xfrm>
          <a:prstGeom prst="rect">
            <a:avLst/>
          </a:prstGeom>
          <a:noFill/>
        </p:spPr>
        <p:txBody>
          <a:bodyPr wrap="square">
            <a:spAutoFit/>
          </a:bodyPr>
          <a:lstStyle/>
          <a:p>
            <a:r>
              <a:rPr lang="en-US" altLang="en-US" sz="1700" b="1" dirty="0">
                <a:solidFill>
                  <a:srgbClr val="5F357E"/>
                </a:solidFill>
              </a:rPr>
              <a:t>H</a:t>
            </a:r>
            <a:r>
              <a:rPr lang="en-US" altLang="en-US" sz="1700" dirty="0">
                <a:solidFill>
                  <a:srgbClr val="5F357E"/>
                </a:solidFill>
              </a:rPr>
              <a:t>ealth </a:t>
            </a:r>
            <a:r>
              <a:rPr lang="en-US" altLang="en-US" sz="1700" b="1" dirty="0">
                <a:solidFill>
                  <a:srgbClr val="5F357E"/>
                </a:solidFill>
              </a:rPr>
              <a:t>I</a:t>
            </a:r>
            <a:r>
              <a:rPr lang="en-US" altLang="en-US" sz="1700" dirty="0">
                <a:solidFill>
                  <a:srgbClr val="5F357E"/>
                </a:solidFill>
              </a:rPr>
              <a:t>nsurance </a:t>
            </a:r>
            <a:r>
              <a:rPr lang="en-US" altLang="en-US" sz="1700" b="1" dirty="0">
                <a:solidFill>
                  <a:srgbClr val="5F357E"/>
                </a:solidFill>
              </a:rPr>
              <a:t>P</a:t>
            </a:r>
            <a:r>
              <a:rPr lang="en-US" altLang="en-US" sz="1700" dirty="0">
                <a:solidFill>
                  <a:srgbClr val="5F357E"/>
                </a:solidFill>
              </a:rPr>
              <a:t>ortability &amp; </a:t>
            </a:r>
            <a:r>
              <a:rPr lang="en-US" altLang="en-US" sz="1700" b="1" dirty="0">
                <a:solidFill>
                  <a:srgbClr val="5F357E"/>
                </a:solidFill>
              </a:rPr>
              <a:t>A</a:t>
            </a:r>
            <a:r>
              <a:rPr lang="en-US" altLang="en-US" sz="1700" dirty="0">
                <a:solidFill>
                  <a:srgbClr val="5F357E"/>
                </a:solidFill>
              </a:rPr>
              <a:t>ccountability </a:t>
            </a:r>
            <a:r>
              <a:rPr lang="en-US" altLang="en-US" sz="1700" b="1" dirty="0">
                <a:solidFill>
                  <a:srgbClr val="5F357E"/>
                </a:solidFill>
              </a:rPr>
              <a:t>A</a:t>
            </a:r>
            <a:r>
              <a:rPr lang="en-US" altLang="en-US" sz="1700" dirty="0">
                <a:solidFill>
                  <a:srgbClr val="5F357E"/>
                </a:solidFill>
              </a:rPr>
              <a:t>ct of 1996 (</a:t>
            </a:r>
            <a:r>
              <a:rPr lang="en-US" altLang="en-US" sz="1700" b="1" dirty="0">
                <a:solidFill>
                  <a:srgbClr val="5F357E"/>
                </a:solidFill>
              </a:rPr>
              <a:t>HIPAA</a:t>
            </a:r>
            <a:r>
              <a:rPr lang="en-US" altLang="en-US" sz="1700" dirty="0">
                <a:solidFill>
                  <a:srgbClr val="5F357E"/>
                </a:solidFill>
              </a:rPr>
              <a:t>), (45 C.F.R. parts 160 &amp; 164).</a:t>
            </a:r>
          </a:p>
          <a:p>
            <a:pPr marL="285750" indent="-285750">
              <a:buFont typeface="Wingdings" panose="05000000000000000000" pitchFamily="2" charset="2"/>
              <a:buChar char="§"/>
            </a:pPr>
            <a:r>
              <a:rPr lang="en-US" altLang="en-US" sz="1700" dirty="0">
                <a:solidFill>
                  <a:srgbClr val="5F357E"/>
                </a:solidFill>
              </a:rPr>
              <a:t>It provides a framework for establishment of nationwide protection of patient confidentiality, security of electronic systems, and standards and requirements for electronic transmission of health information.</a:t>
            </a:r>
          </a:p>
          <a:p>
            <a:endParaRPr lang="en-US" altLang="en-US" sz="1700" dirty="0">
              <a:solidFill>
                <a:srgbClr val="5F357E"/>
              </a:solidFill>
            </a:endParaRPr>
          </a:p>
          <a:p>
            <a:r>
              <a:rPr lang="en-US" altLang="en-US" sz="1700" b="1" dirty="0">
                <a:solidFill>
                  <a:srgbClr val="5F357E"/>
                </a:solidFill>
              </a:rPr>
              <a:t>P</a:t>
            </a:r>
            <a:r>
              <a:rPr lang="en-US" altLang="en-US" sz="1700" dirty="0">
                <a:solidFill>
                  <a:srgbClr val="5F357E"/>
                </a:solidFill>
              </a:rPr>
              <a:t>rotected </a:t>
            </a:r>
            <a:r>
              <a:rPr lang="en-US" altLang="en-US" sz="1700" b="1" dirty="0">
                <a:solidFill>
                  <a:srgbClr val="5F357E"/>
                </a:solidFill>
              </a:rPr>
              <a:t>H</a:t>
            </a:r>
            <a:r>
              <a:rPr lang="en-US" altLang="en-US" sz="1700" dirty="0">
                <a:solidFill>
                  <a:srgbClr val="5F357E"/>
                </a:solidFill>
              </a:rPr>
              <a:t>ealth </a:t>
            </a:r>
            <a:r>
              <a:rPr lang="en-US" altLang="en-US" sz="1700" b="1" dirty="0">
                <a:solidFill>
                  <a:srgbClr val="5F357E"/>
                </a:solidFill>
              </a:rPr>
              <a:t>I</a:t>
            </a:r>
            <a:r>
              <a:rPr lang="en-US" altLang="en-US" sz="1700" dirty="0">
                <a:solidFill>
                  <a:srgbClr val="5F357E"/>
                </a:solidFill>
              </a:rPr>
              <a:t>nformation (</a:t>
            </a:r>
            <a:r>
              <a:rPr lang="en-US" altLang="en-US" sz="1700" b="1" dirty="0">
                <a:solidFill>
                  <a:srgbClr val="5F357E"/>
                </a:solidFill>
              </a:rPr>
              <a:t>PHI</a:t>
            </a:r>
            <a:r>
              <a:rPr lang="en-US" altLang="en-US" sz="1700" dirty="0">
                <a:solidFill>
                  <a:srgbClr val="5F357E"/>
                </a:solidFill>
              </a:rPr>
              <a:t>) is individually identifiable health information </a:t>
            </a:r>
            <a:r>
              <a:rPr lang="en-US" sz="1700" dirty="0">
                <a:solidFill>
                  <a:srgbClr val="5F357E"/>
                </a:solidFill>
              </a:rPr>
              <a:t>that is: </a:t>
            </a:r>
          </a:p>
          <a:p>
            <a:pPr marL="285750" indent="-285750">
              <a:buFont typeface="Wingdings" panose="05000000000000000000" pitchFamily="2" charset="2"/>
              <a:buChar char="§"/>
            </a:pPr>
            <a:r>
              <a:rPr lang="en-US" sz="1700" dirty="0">
                <a:solidFill>
                  <a:srgbClr val="5F357E"/>
                </a:solidFill>
              </a:rPr>
              <a:t>Created or received by a health care provider, health plan, employer, or health care clearinghouse and that</a:t>
            </a:r>
          </a:p>
          <a:p>
            <a:pPr marL="285750" indent="-285750">
              <a:buFont typeface="Wingdings" panose="05000000000000000000" pitchFamily="2" charset="2"/>
              <a:buChar char="§"/>
            </a:pPr>
            <a:r>
              <a:rPr lang="en-US" sz="1700" dirty="0">
                <a:solidFill>
                  <a:srgbClr val="5F357E"/>
                </a:solidFill>
              </a:rPr>
              <a:t>Relates to the past, present, or future physical or mental health or condition of an individual; </a:t>
            </a:r>
          </a:p>
          <a:p>
            <a:pPr marL="285750" indent="-285750">
              <a:buFont typeface="Wingdings" panose="05000000000000000000" pitchFamily="2" charset="2"/>
              <a:buChar char="§"/>
            </a:pPr>
            <a:r>
              <a:rPr lang="en-US" sz="1700" dirty="0">
                <a:solidFill>
                  <a:srgbClr val="5F357E"/>
                </a:solidFill>
              </a:rPr>
              <a:t>Relates to the provision of health care to an individual</a:t>
            </a:r>
          </a:p>
          <a:p>
            <a:pPr marL="285750" indent="-285750">
              <a:buFont typeface="Wingdings" panose="05000000000000000000" pitchFamily="2" charset="2"/>
              <a:buChar char="§"/>
            </a:pPr>
            <a:r>
              <a:rPr lang="en-US" sz="1700" dirty="0">
                <a:solidFill>
                  <a:srgbClr val="5F357E"/>
                </a:solidFill>
              </a:rPr>
              <a:t>The past, present or future payment for the provision of  health care to an individual. </a:t>
            </a:r>
          </a:p>
          <a:p>
            <a:endParaRPr lang="en-US" sz="1700" dirty="0">
              <a:solidFill>
                <a:srgbClr val="5F357E"/>
              </a:solidFill>
            </a:endParaRPr>
          </a:p>
          <a:p>
            <a:r>
              <a:rPr lang="en-US" altLang="en-US" sz="1700" dirty="0">
                <a:solidFill>
                  <a:srgbClr val="5F357E"/>
                </a:solidFill>
              </a:rPr>
              <a:t>What Does PHI Include? Information in the health record, such as:</a:t>
            </a:r>
          </a:p>
          <a:p>
            <a:pPr marL="285750" indent="-285750">
              <a:buFont typeface="Wingdings" panose="05000000000000000000" pitchFamily="2" charset="2"/>
              <a:buChar char="§"/>
            </a:pPr>
            <a:r>
              <a:rPr lang="en-US" altLang="en-US" sz="1700" dirty="0">
                <a:solidFill>
                  <a:srgbClr val="5F357E"/>
                </a:solidFill>
              </a:rPr>
              <a:t>Encounter/visit documentation</a:t>
            </a:r>
          </a:p>
          <a:p>
            <a:pPr marL="285750" indent="-285750">
              <a:buFont typeface="Wingdings" panose="05000000000000000000" pitchFamily="2" charset="2"/>
              <a:buChar char="§"/>
            </a:pPr>
            <a:r>
              <a:rPr lang="en-US" altLang="en-US" sz="1700" dirty="0">
                <a:solidFill>
                  <a:srgbClr val="5F357E"/>
                </a:solidFill>
              </a:rPr>
              <a:t>Lab results</a:t>
            </a:r>
          </a:p>
          <a:p>
            <a:pPr marL="285750" indent="-285750">
              <a:buFont typeface="Wingdings" panose="05000000000000000000" pitchFamily="2" charset="2"/>
              <a:buChar char="§"/>
            </a:pPr>
            <a:r>
              <a:rPr lang="en-US" altLang="en-US" sz="1700" dirty="0">
                <a:solidFill>
                  <a:srgbClr val="5F357E"/>
                </a:solidFill>
              </a:rPr>
              <a:t>Appointment dates/times</a:t>
            </a:r>
          </a:p>
          <a:p>
            <a:pPr marL="285750" indent="-285750">
              <a:buFont typeface="Wingdings" panose="05000000000000000000" pitchFamily="2" charset="2"/>
              <a:buChar char="§"/>
            </a:pPr>
            <a:r>
              <a:rPr lang="en-US" altLang="en-US" sz="1700" dirty="0">
                <a:solidFill>
                  <a:srgbClr val="5F357E"/>
                </a:solidFill>
              </a:rPr>
              <a:t>Invoices</a:t>
            </a:r>
          </a:p>
          <a:p>
            <a:pPr marL="285750" indent="-285750">
              <a:buFont typeface="Wingdings" panose="05000000000000000000" pitchFamily="2" charset="2"/>
              <a:buChar char="§"/>
            </a:pPr>
            <a:r>
              <a:rPr lang="en-US" altLang="en-US" sz="1700" dirty="0">
                <a:solidFill>
                  <a:srgbClr val="5F357E"/>
                </a:solidFill>
              </a:rPr>
              <a:t>Radiology films and reports</a:t>
            </a:r>
          </a:p>
          <a:p>
            <a:pPr marL="285750" indent="-285750">
              <a:buFont typeface="Wingdings" panose="05000000000000000000" pitchFamily="2" charset="2"/>
              <a:buChar char="§"/>
            </a:pPr>
            <a:r>
              <a:rPr lang="en-US" altLang="en-US" sz="1700" dirty="0">
                <a:solidFill>
                  <a:srgbClr val="5F357E"/>
                </a:solidFill>
              </a:rPr>
              <a:t>History and physicals (H&amp;Ps)</a:t>
            </a:r>
          </a:p>
          <a:p>
            <a:pPr marL="285750" indent="-285750">
              <a:buFont typeface="Wingdings" panose="05000000000000000000" pitchFamily="2" charset="2"/>
              <a:buChar char="§"/>
            </a:pPr>
            <a:r>
              <a:rPr lang="en-US" altLang="en-US" sz="1700" dirty="0">
                <a:solidFill>
                  <a:srgbClr val="5F357E"/>
                </a:solidFill>
              </a:rPr>
              <a:t>Patient Identifiers</a:t>
            </a:r>
            <a:endParaRPr lang="en-US" sz="1700" dirty="0">
              <a:solidFill>
                <a:srgbClr val="5F357E"/>
              </a:solidFill>
            </a:endParaRPr>
          </a:p>
        </p:txBody>
      </p:sp>
    </p:spTree>
    <p:extLst>
      <p:ext uri="{BB962C8B-B14F-4D97-AF65-F5344CB8AC3E}">
        <p14:creationId xmlns:p14="http://schemas.microsoft.com/office/powerpoint/2010/main" val="13106220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4997E-E8BD-EE50-F944-E6CD2980AFB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4645BE14-0EDC-8313-D31C-560609EAD07A}"/>
              </a:ext>
            </a:extLst>
          </p:cNvPr>
          <p:cNvSpPr>
            <a:spLocks noGrp="1"/>
          </p:cNvSpPr>
          <p:nvPr>
            <p:ph type="title"/>
          </p:nvPr>
        </p:nvSpPr>
        <p:spPr>
          <a:xfrm>
            <a:off x="721977" y="206261"/>
            <a:ext cx="10515600" cy="674583"/>
          </a:xfrm>
        </p:spPr>
        <p:txBody>
          <a:bodyPr>
            <a:normAutofit/>
          </a:bodyPr>
          <a:lstStyle/>
          <a:p>
            <a:r>
              <a:rPr lang="en-US" sz="2800" b="1" dirty="0">
                <a:latin typeface="Cambria" panose="02040503050406030204" pitchFamily="18" charset="0"/>
                <a:ea typeface="Cambria" panose="02040503050406030204" pitchFamily="18" charset="0"/>
              </a:rPr>
              <a:t>The Rules</a:t>
            </a:r>
            <a:endParaRPr lang="en-US" sz="3000" dirty="0"/>
          </a:p>
        </p:txBody>
      </p:sp>
      <p:sp>
        <p:nvSpPr>
          <p:cNvPr id="3" name="TextBox 2">
            <a:extLst>
              <a:ext uri="{FF2B5EF4-FFF2-40B4-BE49-F238E27FC236}">
                <a16:creationId xmlns:a16="http://schemas.microsoft.com/office/drawing/2014/main" id="{8A4C3DAA-5B7D-E0D4-9D92-386AE8ECAB1A}"/>
              </a:ext>
            </a:extLst>
          </p:cNvPr>
          <p:cNvSpPr txBox="1"/>
          <p:nvPr/>
        </p:nvSpPr>
        <p:spPr>
          <a:xfrm>
            <a:off x="721977" y="860418"/>
            <a:ext cx="11330735" cy="4693593"/>
          </a:xfrm>
          <a:prstGeom prst="rect">
            <a:avLst/>
          </a:prstGeom>
          <a:noFill/>
        </p:spPr>
        <p:txBody>
          <a:bodyPr wrap="square">
            <a:spAutoFit/>
          </a:bodyPr>
          <a:lstStyle/>
          <a:p>
            <a:r>
              <a:rPr lang="en-US" sz="1300" b="1" dirty="0">
                <a:solidFill>
                  <a:srgbClr val="5F357E"/>
                </a:solidFill>
              </a:rPr>
              <a:t>Privacy Rule</a:t>
            </a:r>
          </a:p>
          <a:p>
            <a:pPr marL="342900" indent="-342900">
              <a:buFont typeface="Arial" panose="020B0604020202020204" pitchFamily="34" charset="0"/>
              <a:buChar char="•"/>
            </a:pPr>
            <a:r>
              <a:rPr lang="en-US" sz="1300" dirty="0">
                <a:solidFill>
                  <a:srgbClr val="5F357E"/>
                </a:solidFill>
              </a:rPr>
              <a:t>Privacy Rule went into effect April 14, 2003</a:t>
            </a:r>
          </a:p>
          <a:p>
            <a:pPr marL="342900" indent="-342900">
              <a:buFont typeface="Arial" panose="020B0604020202020204" pitchFamily="34" charset="0"/>
              <a:buChar char="•"/>
            </a:pPr>
            <a:r>
              <a:rPr lang="en-US" sz="1300" dirty="0">
                <a:solidFill>
                  <a:srgbClr val="5F357E"/>
                </a:solidFill>
              </a:rPr>
              <a:t>Privacy refers to protection of an individual’s health care data</a:t>
            </a:r>
          </a:p>
          <a:p>
            <a:pPr marL="342900" indent="-342900">
              <a:buFont typeface="Arial" panose="020B0604020202020204" pitchFamily="34" charset="0"/>
              <a:buChar char="•"/>
            </a:pPr>
            <a:r>
              <a:rPr lang="en-US" sz="1300" dirty="0">
                <a:solidFill>
                  <a:srgbClr val="5F357E"/>
                </a:solidFill>
              </a:rPr>
              <a:t>Defines how patient information is used and disclosed</a:t>
            </a:r>
          </a:p>
          <a:p>
            <a:pPr marL="342900" indent="-342900">
              <a:buFont typeface="Arial" panose="020B0604020202020204" pitchFamily="34" charset="0"/>
              <a:buChar char="•"/>
            </a:pPr>
            <a:r>
              <a:rPr lang="en-US" sz="1300" dirty="0">
                <a:solidFill>
                  <a:srgbClr val="5F357E"/>
                </a:solidFill>
              </a:rPr>
              <a:t>Gives patients privacy rights and more control over their own health information</a:t>
            </a:r>
          </a:p>
          <a:p>
            <a:pPr marL="342900" indent="-342900">
              <a:buFont typeface="Arial" panose="020B0604020202020204" pitchFamily="34" charset="0"/>
              <a:buChar char="•"/>
            </a:pPr>
            <a:r>
              <a:rPr lang="en-US" sz="1300" dirty="0">
                <a:solidFill>
                  <a:srgbClr val="5F357E"/>
                </a:solidFill>
              </a:rPr>
              <a:t>Outlines ways to safeguard Protected Health Information (PHI)</a:t>
            </a:r>
          </a:p>
          <a:p>
            <a:endParaRPr lang="en-US" sz="1300" dirty="0">
              <a:solidFill>
                <a:srgbClr val="5F357E"/>
              </a:solidFill>
            </a:endParaRPr>
          </a:p>
          <a:p>
            <a:r>
              <a:rPr lang="en-US" sz="1300" b="1" dirty="0">
                <a:solidFill>
                  <a:srgbClr val="5F357E"/>
                </a:solidFill>
              </a:rPr>
              <a:t>Security Rule</a:t>
            </a:r>
          </a:p>
          <a:p>
            <a:pPr marL="342900" indent="-342900">
              <a:buFont typeface="Arial" panose="020B0604020202020204" pitchFamily="34" charset="0"/>
              <a:buChar char="•"/>
            </a:pPr>
            <a:r>
              <a:rPr lang="en-US" sz="1300" dirty="0">
                <a:solidFill>
                  <a:srgbClr val="5F357E"/>
                </a:solidFill>
              </a:rPr>
              <a:t>Security (IT) regulations went into effect April 21, 2005</a:t>
            </a:r>
          </a:p>
          <a:p>
            <a:pPr marL="342900" indent="-342900">
              <a:buFont typeface="Arial" panose="020B0604020202020204" pitchFamily="34" charset="0"/>
              <a:buChar char="•"/>
            </a:pPr>
            <a:r>
              <a:rPr lang="en-US" sz="1300" dirty="0">
                <a:solidFill>
                  <a:srgbClr val="5F357E"/>
                </a:solidFill>
              </a:rPr>
              <a:t>Security means controlling:</a:t>
            </a:r>
          </a:p>
          <a:p>
            <a:r>
              <a:rPr lang="en-US" sz="1300" dirty="0">
                <a:solidFill>
                  <a:srgbClr val="5F357E"/>
                </a:solidFill>
              </a:rPr>
              <a:t>	Confidentiality of electronic protected health information (ePHI)</a:t>
            </a:r>
          </a:p>
          <a:p>
            <a:r>
              <a:rPr lang="en-US" sz="1300" dirty="0">
                <a:solidFill>
                  <a:srgbClr val="5F357E"/>
                </a:solidFill>
              </a:rPr>
              <a:t>	Storage of electronic protected health information (ePHI)</a:t>
            </a:r>
          </a:p>
          <a:p>
            <a:r>
              <a:rPr lang="en-US" sz="1300" dirty="0">
                <a:solidFill>
                  <a:srgbClr val="5F357E"/>
                </a:solidFill>
              </a:rPr>
              <a:t>	Access into electronic information</a:t>
            </a:r>
          </a:p>
          <a:p>
            <a:endParaRPr lang="en-US" sz="1300" dirty="0">
              <a:solidFill>
                <a:srgbClr val="5F357E"/>
              </a:solidFill>
            </a:endParaRPr>
          </a:p>
          <a:p>
            <a:r>
              <a:rPr lang="en-US" sz="1300" b="1" dirty="0">
                <a:solidFill>
                  <a:srgbClr val="5F357E"/>
                </a:solidFill>
              </a:rPr>
              <a:t>Electronic Data Exchange (EDI) Rule</a:t>
            </a:r>
          </a:p>
          <a:p>
            <a:pPr marL="342900" indent="-342900">
              <a:buFont typeface="Arial" panose="020B0604020202020204" pitchFamily="34" charset="0"/>
              <a:buChar char="•"/>
            </a:pPr>
            <a:r>
              <a:rPr lang="en-US" sz="1300" dirty="0">
                <a:solidFill>
                  <a:srgbClr val="5F357E"/>
                </a:solidFill>
              </a:rPr>
              <a:t>Defines transfer format of electronic information between providers and payers to carry out financial or administrative activities related to health care.</a:t>
            </a:r>
          </a:p>
          <a:p>
            <a:pPr marL="342900" indent="-342900">
              <a:buFont typeface="Arial" panose="020B0604020202020204" pitchFamily="34" charset="0"/>
              <a:buChar char="•"/>
            </a:pPr>
            <a:r>
              <a:rPr lang="en-US" sz="1300" dirty="0">
                <a:solidFill>
                  <a:srgbClr val="5F357E"/>
                </a:solidFill>
              </a:rPr>
              <a:t>Information includes coding, billing, and insurance verification.</a:t>
            </a:r>
          </a:p>
          <a:p>
            <a:pPr marL="342900" indent="-342900">
              <a:buFont typeface="Arial" panose="020B0604020202020204" pitchFamily="34" charset="0"/>
              <a:buChar char="•"/>
            </a:pPr>
            <a:r>
              <a:rPr lang="en-US" sz="1300" dirty="0">
                <a:solidFill>
                  <a:srgbClr val="5F357E"/>
                </a:solidFill>
              </a:rPr>
              <a:t>Goal of using the same formats is to ultimately make billing process more efficient.     </a:t>
            </a:r>
          </a:p>
          <a:p>
            <a:endParaRPr lang="en-US" sz="1300" dirty="0">
              <a:solidFill>
                <a:srgbClr val="5F357E"/>
              </a:solidFill>
            </a:endParaRPr>
          </a:p>
          <a:p>
            <a:r>
              <a:rPr lang="en-US" sz="1300" b="1" dirty="0">
                <a:solidFill>
                  <a:srgbClr val="5F357E"/>
                </a:solidFill>
              </a:rPr>
              <a:t>Minimum Necessary Rule </a:t>
            </a:r>
          </a:p>
          <a:p>
            <a:pPr marL="342900" indent="-342900">
              <a:buFont typeface="Arial" panose="020B0604020202020204" pitchFamily="34" charset="0"/>
              <a:buChar char="•"/>
            </a:pPr>
            <a:r>
              <a:rPr lang="en-US" sz="1300" dirty="0">
                <a:solidFill>
                  <a:srgbClr val="5F357E"/>
                </a:solidFill>
              </a:rPr>
              <a:t>Healthcare entities are required to ensure the uses and disclosure of PHI is limited to the minimum necessary information to perform one’s job duties. </a:t>
            </a:r>
          </a:p>
          <a:p>
            <a:pPr marL="342900" indent="-342900">
              <a:buFont typeface="Arial" panose="020B0604020202020204" pitchFamily="34" charset="0"/>
              <a:buChar char="•"/>
            </a:pPr>
            <a:r>
              <a:rPr lang="en-US" sz="1300" dirty="0">
                <a:solidFill>
                  <a:srgbClr val="5F357E"/>
                </a:solidFill>
              </a:rPr>
              <a:t>The minimum necessary rule applies to all forms of PHI, including physical documents, spreadsheets, printed images, electronic protected health information (ePHI), any form of media that is stored, and information that is communicated verbally.</a:t>
            </a:r>
          </a:p>
        </p:txBody>
      </p:sp>
    </p:spTree>
    <p:extLst>
      <p:ext uri="{BB962C8B-B14F-4D97-AF65-F5344CB8AC3E}">
        <p14:creationId xmlns:p14="http://schemas.microsoft.com/office/powerpoint/2010/main" val="39858587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77DE8-A69E-E12D-959C-D4865DEECB6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5D0ED9B6-62AD-D4D9-CE93-F9DD47641DA6}"/>
              </a:ext>
            </a:extLst>
          </p:cNvPr>
          <p:cNvSpPr>
            <a:spLocks noGrp="1"/>
          </p:cNvSpPr>
          <p:nvPr>
            <p:ph type="title"/>
          </p:nvPr>
        </p:nvSpPr>
        <p:spPr>
          <a:xfrm>
            <a:off x="721977" y="206261"/>
            <a:ext cx="10515600" cy="674583"/>
          </a:xfrm>
        </p:spPr>
        <p:txBody>
          <a:bodyPr>
            <a:normAutofit/>
          </a:bodyPr>
          <a:lstStyle/>
          <a:p>
            <a:r>
              <a:rPr lang="en-US" altLang="en-US" sz="2800" b="1" dirty="0">
                <a:latin typeface="Cambria" panose="02040503050406030204" pitchFamily="18" charset="0"/>
                <a:ea typeface="Cambria" panose="02040503050406030204" pitchFamily="18" charset="0"/>
              </a:rPr>
              <a:t>Why Comply With HIPAA?</a:t>
            </a:r>
            <a:endParaRPr lang="en-US" sz="3000" dirty="0"/>
          </a:p>
        </p:txBody>
      </p:sp>
      <p:sp>
        <p:nvSpPr>
          <p:cNvPr id="3" name="TextBox 2">
            <a:extLst>
              <a:ext uri="{FF2B5EF4-FFF2-40B4-BE49-F238E27FC236}">
                <a16:creationId xmlns:a16="http://schemas.microsoft.com/office/drawing/2014/main" id="{5C870F92-6258-DF6A-6BD9-F97758910C13}"/>
              </a:ext>
            </a:extLst>
          </p:cNvPr>
          <p:cNvSpPr txBox="1"/>
          <p:nvPr/>
        </p:nvSpPr>
        <p:spPr>
          <a:xfrm>
            <a:off x="721977" y="860418"/>
            <a:ext cx="11330735" cy="2862322"/>
          </a:xfrm>
          <a:prstGeom prst="rect">
            <a:avLst/>
          </a:prstGeom>
          <a:noFill/>
        </p:spPr>
        <p:txBody>
          <a:bodyPr wrap="square">
            <a:spAutoFit/>
          </a:bodyPr>
          <a:lstStyle/>
          <a:p>
            <a:pPr marL="342900" indent="-342900">
              <a:lnSpc>
                <a:spcPct val="90000"/>
              </a:lnSpc>
              <a:buFont typeface="Wingdings" panose="05000000000000000000" pitchFamily="2" charset="2"/>
              <a:buChar char="§"/>
            </a:pPr>
            <a:r>
              <a:rPr lang="en-US" altLang="en-US" sz="2000" dirty="0">
                <a:solidFill>
                  <a:srgbClr val="5F357E"/>
                </a:solidFill>
                <a:cs typeface="Times New Roman" pitchFamily="18" charset="0"/>
              </a:rPr>
              <a:t>To show our commitment to protecting privacy</a:t>
            </a:r>
          </a:p>
          <a:p>
            <a:pPr marL="342900" indent="-342900">
              <a:lnSpc>
                <a:spcPct val="90000"/>
              </a:lnSpc>
              <a:buFont typeface="Wingdings" panose="05000000000000000000" pitchFamily="2" charset="2"/>
              <a:buChar char="§"/>
            </a:pPr>
            <a:r>
              <a:rPr lang="en-US" altLang="en-US" sz="2000" dirty="0">
                <a:solidFill>
                  <a:srgbClr val="5F357E"/>
                </a:solidFill>
                <a:cs typeface="Times New Roman" pitchFamily="18" charset="0"/>
              </a:rPr>
              <a:t>As an employee, you are obligated to comply with Imperial’s privacy and security policies and procedures</a:t>
            </a:r>
          </a:p>
          <a:p>
            <a:pPr marL="342900" indent="-342900">
              <a:lnSpc>
                <a:spcPct val="90000"/>
              </a:lnSpc>
              <a:buFont typeface="Wingdings" panose="05000000000000000000" pitchFamily="2" charset="2"/>
              <a:buChar char="§"/>
            </a:pPr>
            <a:r>
              <a:rPr lang="en-US" altLang="en-US" sz="2000" dirty="0">
                <a:solidFill>
                  <a:srgbClr val="5F357E"/>
                </a:solidFill>
                <a:cs typeface="Times New Roman" pitchFamily="18" charset="0"/>
              </a:rPr>
              <a:t>Our patients/members are placing their trust in us to preserve the privacy of their most sensitive and personal information </a:t>
            </a:r>
          </a:p>
          <a:p>
            <a:pPr marL="342900" indent="-342900">
              <a:lnSpc>
                <a:spcPct val="90000"/>
              </a:lnSpc>
              <a:buFont typeface="Wingdings" panose="05000000000000000000" pitchFamily="2" charset="2"/>
              <a:buChar char="§"/>
            </a:pPr>
            <a:r>
              <a:rPr lang="en-US" altLang="en-US" sz="2000" dirty="0">
                <a:solidFill>
                  <a:srgbClr val="5F357E"/>
                </a:solidFill>
                <a:cs typeface="Times New Roman" pitchFamily="18" charset="0"/>
              </a:rPr>
              <a:t>Compliance is not an option, it is required.</a:t>
            </a:r>
          </a:p>
          <a:p>
            <a:pPr>
              <a:lnSpc>
                <a:spcPct val="90000"/>
              </a:lnSpc>
            </a:pPr>
            <a:endParaRPr lang="en-US" altLang="en-US" sz="2000" b="1" dirty="0">
              <a:solidFill>
                <a:srgbClr val="5F357E"/>
              </a:solidFill>
              <a:cs typeface="Times New Roman" pitchFamily="18" charset="0"/>
            </a:endParaRPr>
          </a:p>
          <a:p>
            <a:pPr>
              <a:lnSpc>
                <a:spcPct val="90000"/>
              </a:lnSpc>
            </a:pPr>
            <a:r>
              <a:rPr lang="en-US" altLang="en-US" sz="2000" b="1" dirty="0">
                <a:solidFill>
                  <a:srgbClr val="5F357E"/>
                </a:solidFill>
                <a:cs typeface="Times New Roman" pitchFamily="18" charset="0"/>
              </a:rPr>
              <a:t>If you choose not to follow the rules:</a:t>
            </a:r>
          </a:p>
          <a:p>
            <a:pPr marL="342900" indent="-342900">
              <a:lnSpc>
                <a:spcPct val="90000"/>
              </a:lnSpc>
              <a:buFont typeface="Wingdings" panose="05000000000000000000" pitchFamily="2" charset="2"/>
              <a:buChar char="§"/>
            </a:pPr>
            <a:r>
              <a:rPr lang="en-US" altLang="en-US" sz="2000" dirty="0">
                <a:solidFill>
                  <a:srgbClr val="5F357E"/>
                </a:solidFill>
                <a:cs typeface="Times New Roman" pitchFamily="18" charset="0"/>
              </a:rPr>
              <a:t>You could be put at risk, including </a:t>
            </a:r>
            <a:r>
              <a:rPr lang="en-US" altLang="en-US" sz="2000" b="1" dirty="0">
                <a:solidFill>
                  <a:srgbClr val="5F357E"/>
                </a:solidFill>
                <a:cs typeface="Times New Roman" pitchFamily="18" charset="0"/>
              </a:rPr>
              <a:t>personal</a:t>
            </a:r>
            <a:r>
              <a:rPr lang="en-US" altLang="en-US" sz="2000" dirty="0">
                <a:solidFill>
                  <a:srgbClr val="5F357E"/>
                </a:solidFill>
                <a:cs typeface="Times New Roman" pitchFamily="18" charset="0"/>
              </a:rPr>
              <a:t> penalties and sanctions</a:t>
            </a:r>
          </a:p>
          <a:p>
            <a:pPr marL="342900" indent="-342900">
              <a:lnSpc>
                <a:spcPct val="90000"/>
              </a:lnSpc>
              <a:buFont typeface="Wingdings" panose="05000000000000000000" pitchFamily="2" charset="2"/>
              <a:buChar char="§"/>
            </a:pPr>
            <a:r>
              <a:rPr lang="en-US" altLang="en-US" sz="2000" dirty="0">
                <a:solidFill>
                  <a:srgbClr val="5F357E"/>
                </a:solidFill>
                <a:cs typeface="Times New Roman" pitchFamily="18" charset="0"/>
              </a:rPr>
              <a:t>You could put Imperial at risk, including financial and reputational harm</a:t>
            </a:r>
          </a:p>
        </p:txBody>
      </p:sp>
    </p:spTree>
    <p:extLst>
      <p:ext uri="{BB962C8B-B14F-4D97-AF65-F5344CB8AC3E}">
        <p14:creationId xmlns:p14="http://schemas.microsoft.com/office/powerpoint/2010/main" val="33968026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DD461-8D45-2F28-8E55-A37F490C3FEB}"/>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63438C67-38C0-935F-835B-009652B364F6}"/>
              </a:ext>
            </a:extLst>
          </p:cNvPr>
          <p:cNvSpPr>
            <a:spLocks noGrp="1"/>
          </p:cNvSpPr>
          <p:nvPr>
            <p:ph type="title"/>
          </p:nvPr>
        </p:nvSpPr>
        <p:spPr>
          <a:xfrm>
            <a:off x="721977" y="206261"/>
            <a:ext cx="10515600" cy="674583"/>
          </a:xfrm>
        </p:spPr>
        <p:txBody>
          <a:bodyPr>
            <a:normAutofit/>
          </a:bodyPr>
          <a:lstStyle/>
          <a:p>
            <a:r>
              <a:rPr lang="en-US" altLang="en-US" sz="2800" b="1" dirty="0">
                <a:latin typeface="Cambria" panose="02040503050406030204" pitchFamily="18" charset="0"/>
                <a:ea typeface="Cambria" panose="02040503050406030204" pitchFamily="18" charset="0"/>
              </a:rPr>
              <a:t>HIPAA Regulations</a:t>
            </a:r>
            <a:endParaRPr lang="en-US" sz="3000" dirty="0"/>
          </a:p>
        </p:txBody>
      </p:sp>
      <p:sp>
        <p:nvSpPr>
          <p:cNvPr id="3" name="TextBox 2">
            <a:extLst>
              <a:ext uri="{FF2B5EF4-FFF2-40B4-BE49-F238E27FC236}">
                <a16:creationId xmlns:a16="http://schemas.microsoft.com/office/drawing/2014/main" id="{AFF0E5CA-F2F1-60F9-C447-124A81A1D1A4}"/>
              </a:ext>
            </a:extLst>
          </p:cNvPr>
          <p:cNvSpPr txBox="1"/>
          <p:nvPr/>
        </p:nvSpPr>
        <p:spPr>
          <a:xfrm>
            <a:off x="721977" y="860418"/>
            <a:ext cx="11330735" cy="2314480"/>
          </a:xfrm>
          <a:prstGeom prst="rect">
            <a:avLst/>
          </a:prstGeom>
          <a:noFill/>
        </p:spPr>
        <p:txBody>
          <a:bodyPr wrap="square">
            <a:spAutoFit/>
          </a:bodyPr>
          <a:lstStyle/>
          <a:p>
            <a:pPr>
              <a:lnSpc>
                <a:spcPct val="80000"/>
              </a:lnSpc>
            </a:pPr>
            <a:r>
              <a:rPr lang="en-US" altLang="en-US" sz="2000" dirty="0">
                <a:solidFill>
                  <a:srgbClr val="5F357E"/>
                </a:solidFill>
                <a:cs typeface="Times New Roman" pitchFamily="18" charset="0"/>
              </a:rPr>
              <a:t>HIPAA Regulations require we protect our members’ PHI in all media including, but not limited to, PHI created, stored, or transmitted in/on the following media areas:</a:t>
            </a:r>
          </a:p>
          <a:p>
            <a:pPr>
              <a:lnSpc>
                <a:spcPct val="80000"/>
              </a:lnSpc>
            </a:pPr>
            <a:endParaRPr lang="en-US" altLang="en-US" sz="2000" b="1" dirty="0">
              <a:solidFill>
                <a:srgbClr val="5F357E"/>
              </a:solidFill>
              <a:cs typeface="Times New Roman" pitchFamily="18" charset="0"/>
            </a:endParaRPr>
          </a:p>
          <a:p>
            <a:pPr marL="285750" indent="-285750">
              <a:lnSpc>
                <a:spcPct val="80000"/>
              </a:lnSpc>
              <a:buFont typeface="Wingdings" panose="05000000000000000000" pitchFamily="2" charset="2"/>
              <a:buChar char="§"/>
            </a:pPr>
            <a:r>
              <a:rPr lang="en-US" altLang="en-US" sz="2000" b="1" dirty="0">
                <a:solidFill>
                  <a:srgbClr val="5F357E"/>
                </a:solidFill>
                <a:cs typeface="Times New Roman" pitchFamily="18" charset="0"/>
              </a:rPr>
              <a:t>Verbal</a:t>
            </a:r>
            <a:r>
              <a:rPr lang="en-US" altLang="en-US" sz="2000" dirty="0">
                <a:solidFill>
                  <a:srgbClr val="5F357E"/>
                </a:solidFill>
                <a:cs typeface="Times New Roman" pitchFamily="18" charset="0"/>
              </a:rPr>
              <a:t> </a:t>
            </a:r>
            <a:r>
              <a:rPr lang="en-US" altLang="en-US" sz="2000" b="1" dirty="0">
                <a:solidFill>
                  <a:srgbClr val="5F357E"/>
                </a:solidFill>
                <a:cs typeface="Times New Roman" pitchFamily="18" charset="0"/>
              </a:rPr>
              <a:t>Discussions</a:t>
            </a:r>
            <a:r>
              <a:rPr lang="en-US" altLang="en-US" sz="2000" dirty="0">
                <a:solidFill>
                  <a:srgbClr val="5F357E"/>
                </a:solidFill>
                <a:cs typeface="Times New Roman" pitchFamily="18" charset="0"/>
              </a:rPr>
              <a:t> (i.e., in person or on the phone)</a:t>
            </a:r>
          </a:p>
          <a:p>
            <a:pPr marL="285750" indent="-285750">
              <a:lnSpc>
                <a:spcPct val="80000"/>
              </a:lnSpc>
              <a:buFont typeface="Wingdings" panose="05000000000000000000" pitchFamily="2" charset="2"/>
              <a:buChar char="§"/>
            </a:pPr>
            <a:r>
              <a:rPr lang="en-US" altLang="en-US" sz="2000" b="1" dirty="0">
                <a:solidFill>
                  <a:srgbClr val="5F357E"/>
                </a:solidFill>
                <a:cs typeface="Times New Roman" pitchFamily="18" charset="0"/>
              </a:rPr>
              <a:t>Written</a:t>
            </a:r>
            <a:r>
              <a:rPr lang="en-US" altLang="en-US" sz="2000" dirty="0">
                <a:solidFill>
                  <a:srgbClr val="5F357E"/>
                </a:solidFill>
                <a:cs typeface="Times New Roman" pitchFamily="18" charset="0"/>
              </a:rPr>
              <a:t> on paper (i.e., chart, progress notes, encounter forms, prescriptions, x-ray orders, referral forms and explanation of benefit (EOBs) forms)</a:t>
            </a:r>
          </a:p>
          <a:p>
            <a:pPr marL="285750" indent="-285750">
              <a:lnSpc>
                <a:spcPct val="80000"/>
              </a:lnSpc>
              <a:buFont typeface="Wingdings" panose="05000000000000000000" pitchFamily="2" charset="2"/>
              <a:buChar char="§"/>
            </a:pPr>
            <a:r>
              <a:rPr lang="en-US" altLang="en-US" sz="2000" b="1" dirty="0">
                <a:solidFill>
                  <a:srgbClr val="5F357E"/>
                </a:solidFill>
                <a:cs typeface="Times New Roman" pitchFamily="18" charset="0"/>
              </a:rPr>
              <a:t>Computer Applications and Systems </a:t>
            </a:r>
            <a:r>
              <a:rPr lang="en-US" altLang="en-US" sz="2000" dirty="0">
                <a:solidFill>
                  <a:srgbClr val="5F357E"/>
                </a:solidFill>
                <a:cs typeface="Times New Roman" pitchFamily="18" charset="0"/>
              </a:rPr>
              <a:t>(i.e., electronic health record (EHR), Practice Management, Lab and X-Ray)</a:t>
            </a:r>
          </a:p>
          <a:p>
            <a:pPr marL="285750" indent="-285750">
              <a:lnSpc>
                <a:spcPct val="80000"/>
              </a:lnSpc>
              <a:buFont typeface="Wingdings" panose="05000000000000000000" pitchFamily="2" charset="2"/>
              <a:buChar char="§"/>
            </a:pPr>
            <a:r>
              <a:rPr lang="en-US" altLang="en-US" sz="2000" b="1" dirty="0">
                <a:solidFill>
                  <a:srgbClr val="5F357E"/>
                </a:solidFill>
                <a:cs typeface="Times New Roman" pitchFamily="18" charset="0"/>
              </a:rPr>
              <a:t>Computer Hardware/Equipment  </a:t>
            </a:r>
            <a:r>
              <a:rPr lang="en-US" altLang="en-US" sz="2000" dirty="0">
                <a:solidFill>
                  <a:srgbClr val="5F357E"/>
                </a:solidFill>
                <a:cs typeface="Times New Roman" pitchFamily="18" charset="0"/>
              </a:rPr>
              <a:t>(i.e., PCs, laptops, PDAs, pagers, fax machines, servers and cell phones)</a:t>
            </a:r>
          </a:p>
        </p:txBody>
      </p:sp>
    </p:spTree>
    <p:extLst>
      <p:ext uri="{BB962C8B-B14F-4D97-AF65-F5344CB8AC3E}">
        <p14:creationId xmlns:p14="http://schemas.microsoft.com/office/powerpoint/2010/main" val="6520714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B1E79-6756-0A15-CDE8-3827403B1D92}"/>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253793FF-2E58-FB99-938B-1F49D13C4028}"/>
              </a:ext>
            </a:extLst>
          </p:cNvPr>
          <p:cNvSpPr>
            <a:spLocks noGrp="1"/>
          </p:cNvSpPr>
          <p:nvPr>
            <p:ph type="title"/>
          </p:nvPr>
        </p:nvSpPr>
        <p:spPr>
          <a:xfrm>
            <a:off x="721977" y="206261"/>
            <a:ext cx="10515600" cy="674583"/>
          </a:xfrm>
        </p:spPr>
        <p:txBody>
          <a:bodyPr>
            <a:normAutofit/>
          </a:bodyPr>
          <a:lstStyle/>
          <a:p>
            <a:r>
              <a:rPr lang="en-US" sz="2800" b="1" dirty="0">
                <a:latin typeface="Cambria" panose="02040503050406030204" pitchFamily="18" charset="0"/>
                <a:ea typeface="Cambria" panose="02040503050406030204" pitchFamily="18" charset="0"/>
              </a:rPr>
              <a:t>How are HIPAA Regulations Enforced?</a:t>
            </a:r>
            <a:endParaRPr lang="en-US" sz="3000" dirty="0"/>
          </a:p>
        </p:txBody>
      </p:sp>
      <p:sp>
        <p:nvSpPr>
          <p:cNvPr id="3" name="TextBox 2">
            <a:extLst>
              <a:ext uri="{FF2B5EF4-FFF2-40B4-BE49-F238E27FC236}">
                <a16:creationId xmlns:a16="http://schemas.microsoft.com/office/drawing/2014/main" id="{F7FD8D56-F7E9-9952-A1B6-74FF5F969267}"/>
              </a:ext>
            </a:extLst>
          </p:cNvPr>
          <p:cNvSpPr txBox="1"/>
          <p:nvPr/>
        </p:nvSpPr>
        <p:spPr>
          <a:xfrm>
            <a:off x="721977" y="860418"/>
            <a:ext cx="11330735" cy="1569660"/>
          </a:xfrm>
          <a:prstGeom prst="rect">
            <a:avLst/>
          </a:prstGeom>
          <a:noFill/>
        </p:spPr>
        <p:txBody>
          <a:bodyPr wrap="square">
            <a:spAutoFit/>
          </a:bodyPr>
          <a:lstStyle/>
          <a:p>
            <a:pPr marL="342900" indent="-342900">
              <a:lnSpc>
                <a:spcPct val="80000"/>
              </a:lnSpc>
              <a:buFont typeface="Wingdings" panose="05000000000000000000" pitchFamily="2" charset="2"/>
              <a:buChar char="§"/>
            </a:pPr>
            <a:r>
              <a:rPr lang="en-US" altLang="en-US" sz="2000" dirty="0">
                <a:solidFill>
                  <a:srgbClr val="5F357E"/>
                </a:solidFill>
                <a:cs typeface="Times New Roman" pitchFamily="18" charset="0"/>
              </a:rPr>
              <a:t>The Public. The public is educated about their privacy rights and will not tolerate violations!  They will take action.</a:t>
            </a:r>
          </a:p>
          <a:p>
            <a:pPr marL="342900" indent="-342900">
              <a:lnSpc>
                <a:spcPct val="80000"/>
              </a:lnSpc>
              <a:buFont typeface="Wingdings" panose="05000000000000000000" pitchFamily="2" charset="2"/>
              <a:buChar char="§"/>
            </a:pPr>
            <a:r>
              <a:rPr lang="en-US" altLang="en-US" sz="2000" dirty="0">
                <a:solidFill>
                  <a:srgbClr val="5F357E"/>
                </a:solidFill>
                <a:cs typeface="Times New Roman" pitchFamily="18" charset="0"/>
              </a:rPr>
              <a:t>Office For Civil Rights (OCR).  The agency that enforces the privacy regulations providing guidance and monitoring compliance.</a:t>
            </a:r>
          </a:p>
          <a:p>
            <a:pPr marL="342900" indent="-342900">
              <a:lnSpc>
                <a:spcPct val="80000"/>
              </a:lnSpc>
              <a:buFont typeface="Wingdings" panose="05000000000000000000" pitchFamily="2" charset="2"/>
              <a:buChar char="§"/>
            </a:pPr>
            <a:r>
              <a:rPr lang="en-US" altLang="en-US" sz="2000" dirty="0">
                <a:solidFill>
                  <a:srgbClr val="5F357E"/>
                </a:solidFill>
                <a:cs typeface="Times New Roman" pitchFamily="18" charset="0"/>
              </a:rPr>
              <a:t>Department of Justice (DOJ). The agency involved in criminal privacy violations.  Provides fines, penalties and imprisonment to offenders.</a:t>
            </a:r>
          </a:p>
        </p:txBody>
      </p:sp>
    </p:spTree>
    <p:extLst>
      <p:ext uri="{BB962C8B-B14F-4D97-AF65-F5344CB8AC3E}">
        <p14:creationId xmlns:p14="http://schemas.microsoft.com/office/powerpoint/2010/main" val="18651987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ED80A-60FA-C220-B70E-EA165A91D41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8273B8E7-02E2-A687-F73E-F7CD5759BA08}"/>
              </a:ext>
            </a:extLst>
          </p:cNvPr>
          <p:cNvSpPr>
            <a:spLocks noGrp="1"/>
          </p:cNvSpPr>
          <p:nvPr>
            <p:ph type="title"/>
          </p:nvPr>
        </p:nvSpPr>
        <p:spPr>
          <a:xfrm>
            <a:off x="721977" y="206261"/>
            <a:ext cx="10515600" cy="674583"/>
          </a:xfrm>
        </p:spPr>
        <p:txBody>
          <a:bodyPr>
            <a:normAutofit/>
          </a:bodyPr>
          <a:lstStyle/>
          <a:p>
            <a:r>
              <a:rPr lang="en-US" altLang="en-US" sz="2800" b="1" dirty="0">
                <a:latin typeface="Cambria" panose="02040503050406030204" pitchFamily="18" charset="0"/>
                <a:ea typeface="Cambria" panose="02040503050406030204" pitchFamily="18" charset="0"/>
              </a:rPr>
              <a:t>Who or What Protects PHI?</a:t>
            </a:r>
            <a:endParaRPr lang="en-US" sz="3000" dirty="0"/>
          </a:p>
        </p:txBody>
      </p:sp>
      <p:sp>
        <p:nvSpPr>
          <p:cNvPr id="3" name="TextBox 2">
            <a:extLst>
              <a:ext uri="{FF2B5EF4-FFF2-40B4-BE49-F238E27FC236}">
                <a16:creationId xmlns:a16="http://schemas.microsoft.com/office/drawing/2014/main" id="{1FFC29DF-CD79-AFC5-20FA-349CD3DE7D85}"/>
              </a:ext>
            </a:extLst>
          </p:cNvPr>
          <p:cNvSpPr txBox="1"/>
          <p:nvPr/>
        </p:nvSpPr>
        <p:spPr>
          <a:xfrm>
            <a:off x="721977" y="860418"/>
            <a:ext cx="11330735" cy="3299365"/>
          </a:xfrm>
          <a:prstGeom prst="rect">
            <a:avLst/>
          </a:prstGeom>
          <a:noFill/>
        </p:spPr>
        <p:txBody>
          <a:bodyPr wrap="square">
            <a:spAutoFit/>
          </a:bodyPr>
          <a:lstStyle/>
          <a:p>
            <a:pPr>
              <a:lnSpc>
                <a:spcPct val="80000"/>
              </a:lnSpc>
            </a:pPr>
            <a:r>
              <a:rPr lang="en-US" altLang="en-US" sz="2000" dirty="0">
                <a:solidFill>
                  <a:srgbClr val="5F357E"/>
                </a:solidFill>
                <a:cs typeface="Times New Roman" pitchFamily="18" charset="0"/>
              </a:rPr>
              <a:t>1. Federal Government protects PHI through HIPAA regulations</a:t>
            </a:r>
          </a:p>
          <a:p>
            <a:pPr marL="684213" indent="-222250">
              <a:lnSpc>
                <a:spcPct val="80000"/>
              </a:lnSpc>
              <a:buFont typeface="Wingdings" panose="05000000000000000000" pitchFamily="2" charset="2"/>
              <a:buChar char="§"/>
            </a:pPr>
            <a:r>
              <a:rPr lang="en-US" altLang="en-US" sz="2000" dirty="0">
                <a:solidFill>
                  <a:srgbClr val="5F357E"/>
                </a:solidFill>
                <a:cs typeface="Times New Roman" pitchFamily="18" charset="0"/>
              </a:rPr>
              <a:t>Civil penalties up to $1,500,000/year for identical types of violations.</a:t>
            </a:r>
          </a:p>
          <a:p>
            <a:pPr marL="684213" indent="-222250">
              <a:lnSpc>
                <a:spcPct val="80000"/>
              </a:lnSpc>
              <a:buFont typeface="Wingdings" panose="05000000000000000000" pitchFamily="2" charset="2"/>
              <a:buChar char="§"/>
            </a:pPr>
            <a:r>
              <a:rPr lang="en-US" altLang="en-US" sz="2000" dirty="0">
                <a:solidFill>
                  <a:srgbClr val="5F357E"/>
                </a:solidFill>
                <a:cs typeface="Times New Roman" pitchFamily="18" charset="0"/>
              </a:rPr>
              <a:t>Willful neglect violations are mandatory!</a:t>
            </a:r>
          </a:p>
          <a:p>
            <a:pPr>
              <a:lnSpc>
                <a:spcPct val="80000"/>
              </a:lnSpc>
            </a:pPr>
            <a:endParaRPr lang="en-US" altLang="en-US" sz="2000" dirty="0">
              <a:solidFill>
                <a:srgbClr val="5F357E"/>
              </a:solidFill>
              <a:cs typeface="Times New Roman" pitchFamily="18" charset="0"/>
            </a:endParaRPr>
          </a:p>
          <a:p>
            <a:pPr indent="461963">
              <a:lnSpc>
                <a:spcPct val="80000"/>
              </a:lnSpc>
            </a:pPr>
            <a:r>
              <a:rPr lang="en-US" altLang="en-US" sz="2000" dirty="0">
                <a:solidFill>
                  <a:srgbClr val="5F357E"/>
                </a:solidFill>
                <a:cs typeface="Times New Roman" pitchFamily="18" charset="0"/>
              </a:rPr>
              <a:t>Criminal penalties:</a:t>
            </a:r>
          </a:p>
          <a:p>
            <a:pPr marL="684213" indent="-222250">
              <a:lnSpc>
                <a:spcPct val="80000"/>
              </a:lnSpc>
              <a:buFont typeface="Wingdings" panose="05000000000000000000" pitchFamily="2" charset="2"/>
              <a:buChar char="§"/>
            </a:pPr>
            <a:r>
              <a:rPr lang="en-US" altLang="en-US" sz="2000" dirty="0">
                <a:solidFill>
                  <a:srgbClr val="5F357E"/>
                </a:solidFill>
                <a:cs typeface="Times New Roman" pitchFamily="18" charset="0"/>
              </a:rPr>
              <a:t>$50,000 fine and 1 year prison for knowingly obtaining and wrongfully sharing information.</a:t>
            </a:r>
          </a:p>
          <a:p>
            <a:pPr marL="684213" indent="-222250">
              <a:lnSpc>
                <a:spcPct val="80000"/>
              </a:lnSpc>
              <a:buFont typeface="Wingdings" panose="05000000000000000000" pitchFamily="2" charset="2"/>
              <a:buChar char="§"/>
            </a:pPr>
            <a:r>
              <a:rPr lang="en-US" altLang="en-US" sz="2000" dirty="0">
                <a:solidFill>
                  <a:srgbClr val="5F357E"/>
                </a:solidFill>
                <a:cs typeface="Times New Roman" pitchFamily="18" charset="0"/>
              </a:rPr>
              <a:t>$100,000 fine and 5 years prison for obtaining and disclosing through false pretenses.</a:t>
            </a:r>
          </a:p>
          <a:p>
            <a:pPr marL="684213" indent="-222250">
              <a:lnSpc>
                <a:spcPct val="80000"/>
              </a:lnSpc>
              <a:buFont typeface="Wingdings" panose="05000000000000000000" pitchFamily="2" charset="2"/>
              <a:buChar char="§"/>
            </a:pPr>
            <a:r>
              <a:rPr lang="en-US" altLang="en-US" sz="2000" dirty="0">
                <a:solidFill>
                  <a:srgbClr val="5F357E"/>
                </a:solidFill>
                <a:cs typeface="Times New Roman" pitchFamily="18" charset="0"/>
              </a:rPr>
              <a:t>$250,000 fine and 10 years prison for obtaining and disclosing for commercial advantage, personal gain, or malicious harm.</a:t>
            </a:r>
          </a:p>
          <a:p>
            <a:pPr>
              <a:lnSpc>
                <a:spcPct val="80000"/>
              </a:lnSpc>
            </a:pPr>
            <a:endParaRPr lang="en-US" altLang="en-US" sz="2000" dirty="0">
              <a:solidFill>
                <a:srgbClr val="5F357E"/>
              </a:solidFill>
              <a:cs typeface="Times New Roman" pitchFamily="18" charset="0"/>
            </a:endParaRPr>
          </a:p>
          <a:p>
            <a:pPr>
              <a:lnSpc>
                <a:spcPct val="80000"/>
              </a:lnSpc>
            </a:pPr>
            <a:r>
              <a:rPr lang="en-US" altLang="en-US" sz="2000" dirty="0">
                <a:solidFill>
                  <a:srgbClr val="5F357E"/>
                </a:solidFill>
                <a:cs typeface="Times New Roman" pitchFamily="18" charset="0"/>
              </a:rPr>
              <a:t>2. Our organization, through the Notice of Privacy Practices (NPP) on the plan’s website </a:t>
            </a:r>
          </a:p>
          <a:p>
            <a:pPr>
              <a:lnSpc>
                <a:spcPct val="80000"/>
              </a:lnSpc>
            </a:pPr>
            <a:endParaRPr lang="en-US" altLang="en-US" sz="2000" dirty="0">
              <a:solidFill>
                <a:srgbClr val="5F357E"/>
              </a:solidFill>
              <a:cs typeface="Times New Roman" pitchFamily="18" charset="0"/>
            </a:endParaRPr>
          </a:p>
          <a:p>
            <a:pPr>
              <a:lnSpc>
                <a:spcPct val="80000"/>
              </a:lnSpc>
            </a:pPr>
            <a:r>
              <a:rPr lang="en-US" altLang="en-US" sz="2000" dirty="0">
                <a:solidFill>
                  <a:srgbClr val="5F357E"/>
                </a:solidFill>
                <a:cs typeface="Times New Roman" pitchFamily="18" charset="0"/>
              </a:rPr>
              <a:t>3. You, by following our policies and procedures.</a:t>
            </a:r>
          </a:p>
        </p:txBody>
      </p:sp>
    </p:spTree>
    <p:extLst>
      <p:ext uri="{BB962C8B-B14F-4D97-AF65-F5344CB8AC3E}">
        <p14:creationId xmlns:p14="http://schemas.microsoft.com/office/powerpoint/2010/main" val="14873163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E9B175-B047-4FE1-057E-9A242DEE9203}"/>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0AFCEAF5-B637-B8CF-DDC2-E419A9D79B27}"/>
              </a:ext>
            </a:extLst>
          </p:cNvPr>
          <p:cNvSpPr>
            <a:spLocks noGrp="1"/>
          </p:cNvSpPr>
          <p:nvPr>
            <p:ph type="title"/>
          </p:nvPr>
        </p:nvSpPr>
        <p:spPr>
          <a:xfrm>
            <a:off x="721977" y="206261"/>
            <a:ext cx="10515600" cy="674583"/>
          </a:xfrm>
        </p:spPr>
        <p:txBody>
          <a:bodyPr>
            <a:normAutofit/>
          </a:bodyPr>
          <a:lstStyle/>
          <a:p>
            <a:r>
              <a:rPr lang="en-US" altLang="en-US" sz="2800" b="1" dirty="0">
                <a:latin typeface="Cambria" panose="02040503050406030204" pitchFamily="18" charset="0"/>
                <a:ea typeface="Cambria" panose="02040503050406030204" pitchFamily="18" charset="0"/>
              </a:rPr>
              <a:t>Compliance Issues/FWA/HIPAA Internal Process</a:t>
            </a:r>
            <a:endParaRPr lang="en-US" sz="3000" dirty="0"/>
          </a:p>
        </p:txBody>
      </p:sp>
      <p:sp>
        <p:nvSpPr>
          <p:cNvPr id="3" name="TextBox 2">
            <a:extLst>
              <a:ext uri="{FF2B5EF4-FFF2-40B4-BE49-F238E27FC236}">
                <a16:creationId xmlns:a16="http://schemas.microsoft.com/office/drawing/2014/main" id="{0444831C-6096-C1D1-2EEE-29427027AAB9}"/>
              </a:ext>
            </a:extLst>
          </p:cNvPr>
          <p:cNvSpPr txBox="1"/>
          <p:nvPr/>
        </p:nvSpPr>
        <p:spPr>
          <a:xfrm>
            <a:off x="721977" y="860418"/>
            <a:ext cx="11330735" cy="1938992"/>
          </a:xfrm>
          <a:prstGeom prst="rect">
            <a:avLst/>
          </a:prstGeom>
          <a:noFill/>
        </p:spPr>
        <p:txBody>
          <a:bodyPr wrap="square">
            <a:spAutoFit/>
          </a:bodyPr>
          <a:lstStyle/>
          <a:p>
            <a:pPr marL="342900" indent="-342900">
              <a:buFont typeface="Wingdings" panose="05000000000000000000" pitchFamily="2" charset="2"/>
              <a:buChar char="§"/>
            </a:pPr>
            <a:r>
              <a:rPr lang="en-US" sz="2000" dirty="0">
                <a:solidFill>
                  <a:srgbClr val="5F357E"/>
                </a:solidFill>
              </a:rPr>
              <a:t>Issue reported to Special Investigation Unit (SIU)/Compliance Team.</a:t>
            </a:r>
          </a:p>
          <a:p>
            <a:pPr marL="342900" indent="-342900">
              <a:buFont typeface="Wingdings" panose="05000000000000000000" pitchFamily="2" charset="2"/>
              <a:buChar char="§"/>
            </a:pPr>
            <a:r>
              <a:rPr lang="en-US" sz="2000" dirty="0">
                <a:solidFill>
                  <a:srgbClr val="5F357E"/>
                </a:solidFill>
              </a:rPr>
              <a:t>All issues address within two weeks of reported incident. </a:t>
            </a:r>
          </a:p>
          <a:p>
            <a:pPr marL="342900" indent="-342900">
              <a:buFont typeface="Wingdings" panose="05000000000000000000" pitchFamily="2" charset="2"/>
              <a:buChar char="§"/>
            </a:pPr>
            <a:r>
              <a:rPr lang="en-US" sz="2000" dirty="0">
                <a:solidFill>
                  <a:srgbClr val="5F357E"/>
                </a:solidFill>
              </a:rPr>
              <a:t>SIU reviews/investigates. </a:t>
            </a:r>
          </a:p>
          <a:p>
            <a:pPr marL="342900" indent="-342900">
              <a:buFont typeface="Wingdings" panose="05000000000000000000" pitchFamily="2" charset="2"/>
              <a:buChar char="§"/>
            </a:pPr>
            <a:r>
              <a:rPr lang="en-US" sz="2000" dirty="0">
                <a:solidFill>
                  <a:srgbClr val="5F357E"/>
                </a:solidFill>
              </a:rPr>
              <a:t>Case is closed within 45 – 60 days from date of incident depending on the complexity of the case. </a:t>
            </a:r>
          </a:p>
          <a:p>
            <a:pPr marL="342900" indent="-342900">
              <a:buFont typeface="Wingdings" panose="05000000000000000000" pitchFamily="2" charset="2"/>
              <a:buChar char="§"/>
            </a:pPr>
            <a:r>
              <a:rPr lang="en-US" sz="2000" dirty="0">
                <a:solidFill>
                  <a:srgbClr val="5F357E"/>
                </a:solidFill>
              </a:rPr>
              <a:t>All issues reported are considered an allegation until proven otherwise. </a:t>
            </a:r>
          </a:p>
          <a:p>
            <a:pPr marL="342900" indent="-342900">
              <a:buFont typeface="Wingdings" panose="05000000000000000000" pitchFamily="2" charset="2"/>
              <a:buChar char="§"/>
            </a:pPr>
            <a:r>
              <a:rPr lang="en-US" sz="2000" dirty="0">
                <a:solidFill>
                  <a:srgbClr val="5F357E"/>
                </a:solidFill>
              </a:rPr>
              <a:t>All cases are reported to the Compliance Committee and Board of Directors. </a:t>
            </a:r>
          </a:p>
        </p:txBody>
      </p:sp>
    </p:spTree>
    <p:extLst>
      <p:ext uri="{BB962C8B-B14F-4D97-AF65-F5344CB8AC3E}">
        <p14:creationId xmlns:p14="http://schemas.microsoft.com/office/powerpoint/2010/main" val="4325508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F91B7-75AE-0BBD-B393-22E19A1CB52C}"/>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8815FC7E-E738-6381-B606-ABAB6C7E9639}"/>
              </a:ext>
            </a:extLst>
          </p:cNvPr>
          <p:cNvSpPr>
            <a:spLocks noGrp="1"/>
          </p:cNvSpPr>
          <p:nvPr>
            <p:ph type="title"/>
          </p:nvPr>
        </p:nvSpPr>
        <p:spPr>
          <a:xfrm>
            <a:off x="722013" y="85266"/>
            <a:ext cx="10747973" cy="1160900"/>
          </a:xfrm>
        </p:spPr>
        <p:txBody>
          <a:bodyPr>
            <a:noAutofit/>
          </a:bodyPr>
          <a:lstStyle/>
          <a:p>
            <a:r>
              <a:rPr lang="en-US" sz="10000" b="1" dirty="0">
                <a:latin typeface="Cambria" panose="02040503050406030204" pitchFamily="18" charset="0"/>
                <a:ea typeface="Cambria" panose="02040503050406030204" pitchFamily="18" charset="0"/>
              </a:rPr>
              <a:t>Action</a:t>
            </a:r>
            <a:endParaRPr lang="en-US" sz="10000" dirty="0"/>
          </a:p>
        </p:txBody>
      </p:sp>
      <p:sp>
        <p:nvSpPr>
          <p:cNvPr id="3" name="TextBox 2">
            <a:extLst>
              <a:ext uri="{FF2B5EF4-FFF2-40B4-BE49-F238E27FC236}">
                <a16:creationId xmlns:a16="http://schemas.microsoft.com/office/drawing/2014/main" id="{973A0812-9584-1423-DDC6-CAF87FBD2231}"/>
              </a:ext>
            </a:extLst>
          </p:cNvPr>
          <p:cNvSpPr txBox="1"/>
          <p:nvPr/>
        </p:nvSpPr>
        <p:spPr>
          <a:xfrm>
            <a:off x="579934" y="1246166"/>
            <a:ext cx="11330735" cy="4724370"/>
          </a:xfrm>
          <a:prstGeom prst="rect">
            <a:avLst/>
          </a:prstGeom>
          <a:noFill/>
        </p:spPr>
        <p:txBody>
          <a:bodyPr wrap="square">
            <a:spAutoFit/>
          </a:bodyPr>
          <a:lstStyle/>
          <a:p>
            <a:pPr marL="342900" marR="0" lvl="0" indent="-342900">
              <a:lnSpc>
                <a:spcPct val="100000"/>
              </a:lnSpc>
              <a:spcBef>
                <a:spcPts val="0"/>
              </a:spcBef>
              <a:buFont typeface="Wingdings" panose="05000000000000000000" pitchFamily="2" charset="2"/>
              <a:buChar char="§"/>
            </a:pPr>
            <a:r>
              <a:rPr lang="en-US" sz="4300" dirty="0">
                <a:solidFill>
                  <a:srgbClr val="5F357E"/>
                </a:solidFill>
                <a:ea typeface="Calibri" panose="020F0502020204030204" pitchFamily="34" charset="0"/>
              </a:rPr>
              <a:t>In ADP click “Mark Complete” and “Next Module” for all 3 modules </a:t>
            </a:r>
          </a:p>
          <a:p>
            <a:pPr marL="342900" marR="0" lvl="0" indent="-342900">
              <a:lnSpc>
                <a:spcPct val="100000"/>
              </a:lnSpc>
              <a:spcBef>
                <a:spcPts val="0"/>
              </a:spcBef>
              <a:buFont typeface="Wingdings" panose="05000000000000000000" pitchFamily="2" charset="2"/>
              <a:buChar char="§"/>
            </a:pPr>
            <a:endParaRPr lang="en-US" sz="4300" dirty="0">
              <a:solidFill>
                <a:srgbClr val="5F357E"/>
              </a:solidFill>
              <a:ea typeface="Calibri" panose="020F0502020204030204" pitchFamily="34" charset="0"/>
            </a:endParaRPr>
          </a:p>
          <a:p>
            <a:pPr marL="342900" marR="0" lvl="0" indent="-342900">
              <a:lnSpc>
                <a:spcPct val="100000"/>
              </a:lnSpc>
              <a:spcBef>
                <a:spcPts val="0"/>
              </a:spcBef>
              <a:buFont typeface="Wingdings" panose="05000000000000000000" pitchFamily="2" charset="2"/>
              <a:buChar char="§"/>
            </a:pPr>
            <a:r>
              <a:rPr lang="en-US" sz="4300" dirty="0">
                <a:solidFill>
                  <a:srgbClr val="5F357E"/>
                </a:solidFill>
                <a:ea typeface="Calibri" panose="020F0502020204030204" pitchFamily="34" charset="0"/>
              </a:rPr>
              <a:t>And you are done</a:t>
            </a:r>
          </a:p>
          <a:p>
            <a:pPr marL="342900" marR="0" lvl="0" indent="-342900">
              <a:lnSpc>
                <a:spcPct val="100000"/>
              </a:lnSpc>
              <a:spcBef>
                <a:spcPts val="0"/>
              </a:spcBef>
              <a:buFont typeface="Wingdings" panose="05000000000000000000" pitchFamily="2" charset="2"/>
              <a:buChar char="§"/>
            </a:pPr>
            <a:endParaRPr lang="en-US" sz="4300" dirty="0">
              <a:solidFill>
                <a:srgbClr val="5F357E"/>
              </a:solidFill>
              <a:ea typeface="Calibri" panose="020F0502020204030204" pitchFamily="34" charset="0"/>
            </a:endParaRPr>
          </a:p>
          <a:p>
            <a:pPr marL="342900" marR="0" lvl="0" indent="-342900">
              <a:lnSpc>
                <a:spcPct val="100000"/>
              </a:lnSpc>
              <a:spcBef>
                <a:spcPts val="0"/>
              </a:spcBef>
              <a:buFont typeface="Wingdings" panose="05000000000000000000" pitchFamily="2" charset="2"/>
              <a:buChar char="§"/>
            </a:pPr>
            <a:r>
              <a:rPr lang="en-US" sz="4300" dirty="0">
                <a:solidFill>
                  <a:srgbClr val="5F357E"/>
                </a:solidFill>
                <a:ea typeface="Calibri" panose="020F0502020204030204" pitchFamily="34" charset="0"/>
              </a:rPr>
              <a:t>Print certificate for your records, but you DO NOT need to send to Compliance</a:t>
            </a:r>
          </a:p>
        </p:txBody>
      </p:sp>
    </p:spTree>
    <p:extLst>
      <p:ext uri="{BB962C8B-B14F-4D97-AF65-F5344CB8AC3E}">
        <p14:creationId xmlns:p14="http://schemas.microsoft.com/office/powerpoint/2010/main" val="27707137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737</TotalTime>
  <Words>6695</Words>
  <Application>Microsoft Office PowerPoint</Application>
  <PresentationFormat>Widescreen</PresentationFormat>
  <Paragraphs>429</Paragraphs>
  <Slides>47</Slides>
  <Notes>0</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47</vt:i4>
      </vt:variant>
    </vt:vector>
  </HeadingPairs>
  <TitlesOfParts>
    <vt:vector size="58" baseType="lpstr">
      <vt:lpstr>Arial</vt:lpstr>
      <vt:lpstr>Arimo</vt:lpstr>
      <vt:lpstr>Calibri</vt:lpstr>
      <vt:lpstr>Calibri (Body)</vt:lpstr>
      <vt:lpstr>Calibri Light</vt:lpstr>
      <vt:lpstr>Cambria</vt:lpstr>
      <vt:lpstr>Segoe UI</vt:lpstr>
      <vt:lpstr>Times New Roman</vt:lpstr>
      <vt:lpstr>Wingdings</vt:lpstr>
      <vt:lpstr>Office Theme</vt:lpstr>
      <vt:lpstr>Document</vt:lpstr>
      <vt:lpstr>2027 Compliance Training</vt:lpstr>
      <vt:lpstr>Table of Contents </vt:lpstr>
      <vt:lpstr>Who is Imperial?</vt:lpstr>
      <vt:lpstr>Organizational Structure – H5496</vt:lpstr>
      <vt:lpstr>Service Area – H5496</vt:lpstr>
      <vt:lpstr>Compliance Program Description</vt:lpstr>
      <vt:lpstr>What is a Compliance Program?</vt:lpstr>
      <vt:lpstr>Compliance Program - 7 Compliance Elements</vt:lpstr>
      <vt:lpstr>Element 1 - Policies and Procedure (P&amp;P)</vt:lpstr>
      <vt:lpstr>Element 2 - Compliance Officer</vt:lpstr>
      <vt:lpstr>Element 3 – Training and Education</vt:lpstr>
      <vt:lpstr>Element 4 - Communication</vt:lpstr>
      <vt:lpstr>Element 5 – Disciplinary Process</vt:lpstr>
      <vt:lpstr>Element 6 – Monitoring and Auditing</vt:lpstr>
      <vt:lpstr>Internal Auditing Process</vt:lpstr>
      <vt:lpstr>Element 7 – Non-Compliance/CAP</vt:lpstr>
      <vt:lpstr>Code of Conduct (COC)</vt:lpstr>
      <vt:lpstr>The Foreign Corrupt Practices Act (FCPA) of 1977</vt:lpstr>
      <vt:lpstr>Anti-Bribery</vt:lpstr>
      <vt:lpstr>Anti-Corruption</vt:lpstr>
      <vt:lpstr>Recognize Fraud, Waste and Abuse (FWA) in the Medicare Program</vt:lpstr>
      <vt:lpstr>FWA Differences - Fraud</vt:lpstr>
      <vt:lpstr>FWA Differences - Waste</vt:lpstr>
      <vt:lpstr>FWA Differences - Abuse</vt:lpstr>
      <vt:lpstr>How to detect FWA</vt:lpstr>
      <vt:lpstr>Federal Civil False Claims Act (FCA)</vt:lpstr>
      <vt:lpstr>Anti-Kickback Statute (AKS)</vt:lpstr>
      <vt:lpstr>Whistleblower</vt:lpstr>
      <vt:lpstr>Physician Self-Referral Law (Stark Law)</vt:lpstr>
      <vt:lpstr>Criminal Health Care Fraud</vt:lpstr>
      <vt:lpstr>Exclusion Statute</vt:lpstr>
      <vt:lpstr>Civil Money Penalties(CMP)</vt:lpstr>
      <vt:lpstr>Where Do I Fit In?</vt:lpstr>
      <vt:lpstr>Where Do I Fit In? (continued)</vt:lpstr>
      <vt:lpstr>Where Do I Fit In? (continued)</vt:lpstr>
      <vt:lpstr>What Are Your Responsibilities?</vt:lpstr>
      <vt:lpstr>How Do You Prevent FWA?</vt:lpstr>
      <vt:lpstr>Report Compliance Issues &amp; FWA or Submit Questions</vt:lpstr>
      <vt:lpstr>Reporting FWA Outside Your Organization</vt:lpstr>
      <vt:lpstr>What is HIPAA</vt:lpstr>
      <vt:lpstr>The Rules</vt:lpstr>
      <vt:lpstr>Why Comply With HIPAA?</vt:lpstr>
      <vt:lpstr>HIPAA Regulations</vt:lpstr>
      <vt:lpstr>How are HIPAA Regulations Enforced?</vt:lpstr>
      <vt:lpstr>Who or What Protects PHI?</vt:lpstr>
      <vt:lpstr>Compliance Issues/FWA/HIPAA Internal Process</vt:lpstr>
      <vt:lpstr>Action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Lam Ngo</dc:creator>
  <cp:lastModifiedBy>Erica Ruiz</cp:lastModifiedBy>
  <cp:revision>42</cp:revision>
  <dcterms:created xsi:type="dcterms:W3CDTF">2017-10-18T22:09:54Z</dcterms:created>
  <dcterms:modified xsi:type="dcterms:W3CDTF">2026-10-28T22:10:53Z</dcterms:modified>
</cp:coreProperties>
</file>